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56" r:id="rId5"/>
    <p:sldId id="257" r:id="rId6"/>
    <p:sldId id="259" r:id="rId7"/>
    <p:sldId id="261" r:id="rId8"/>
    <p:sldId id="260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62" r:id="rId20"/>
  </p:sldIdLst>
  <p:sldSz cx="9144000" cy="6858000" type="screen4x3"/>
  <p:notesSz cx="6797675" cy="9926638"/>
  <p:defaultTextStyle>
    <a:defPPr>
      <a:defRPr lang="en-US"/>
    </a:defPPr>
    <a:lvl1pPr marL="0" algn="l" defTabSz="87900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9505" algn="l" defTabSz="87900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79009" algn="l" defTabSz="87900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18515" algn="l" defTabSz="87900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58018" algn="l" defTabSz="87900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97524" algn="l" defTabSz="87900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637028" algn="l" defTabSz="87900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76534" algn="l" defTabSz="87900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516038" algn="l" defTabSz="879009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79121" autoAdjust="0"/>
  </p:normalViewPr>
  <p:slideViewPr>
    <p:cSldViewPr>
      <p:cViewPr varScale="1">
        <p:scale>
          <a:sx n="109" d="100"/>
          <a:sy n="109" d="100"/>
        </p:scale>
        <p:origin x="-4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3DDAA-B36F-4BB3-AB5B-943016DCAE22}" type="datetimeFigureOut">
              <a:rPr lang="en-NZ" smtClean="0"/>
              <a:t>10/09/2013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09598-AAA1-4E2C-9837-F4F650CC1434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27042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7900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9505" algn="l" defTabSz="87900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79009" algn="l" defTabSz="87900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18515" algn="l" defTabSz="87900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58018" algn="l" defTabSz="87900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97524" algn="l" defTabSz="87900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37028" algn="l" defTabSz="87900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76534" algn="l" defTabSz="87900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516038" algn="l" defTabSz="87900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9598-AAA1-4E2C-9837-F4F650CC1434}" type="slidenum">
              <a:rPr lang="en-NZ" smtClean="0"/>
              <a:t>1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65500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49E8418E-8724-47EE-A353-FCAC52109DCB}" type="slidenum">
              <a:rPr lang="en-US" sz="1200" smtClean="0"/>
              <a:pPr/>
              <a:t>7</a:t>
            </a:fld>
            <a:endParaRPr lang="en-US" sz="1200" smtClean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/>
          </a:extLst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NZ" smtClean="0">
                <a:ea typeface="ＭＳ Ｐゴシック" pitchFamily="34" charset="-128"/>
              </a:rPr>
              <a:t>MBIE’s Building System Performance Branch has drawn this together into a significant programme of work to strengthen building performance nationwide.</a:t>
            </a:r>
          </a:p>
          <a:p>
            <a:pPr eaLnBrk="1" hangingPunct="1"/>
            <a:endParaRPr lang="en-NZ" smtClean="0">
              <a:ea typeface="ＭＳ Ｐゴシック" pitchFamily="34" charset="-128"/>
            </a:endParaRPr>
          </a:p>
          <a:p>
            <a:pPr eaLnBrk="1" hangingPunct="1"/>
            <a:r>
              <a:rPr lang="en-NZ" smtClean="0">
                <a:ea typeface="ＭＳ Ｐゴシック" pitchFamily="34" charset="-128"/>
              </a:rPr>
              <a:t>Mission:  Learning from the Canterbury Earthquakes to strengthen national building performance</a:t>
            </a:r>
          </a:p>
          <a:p>
            <a:pPr eaLnBrk="1" hangingPunct="1"/>
            <a:endParaRPr lang="en-NZ" smtClean="0">
              <a:ea typeface="ＭＳ Ｐゴシック" pitchFamily="34" charset="-128"/>
            </a:endParaRPr>
          </a:p>
          <a:p>
            <a:pPr eaLnBrk="1" hangingPunct="1"/>
            <a:r>
              <a:rPr lang="en-NZ" smtClean="0">
                <a:ea typeface="ＭＳ Ｐゴシック" pitchFamily="34" charset="-128"/>
              </a:rPr>
              <a:t>Vision: A system that people are confident delivers building that are safe in and after a disaster </a:t>
            </a:r>
            <a:endParaRPr lang="en-GB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A5829D04-9D4C-4880-8582-45ECFEB86AB2}" type="slidenum">
              <a:rPr lang="en-US" sz="1200"/>
              <a:pPr algn="r"/>
              <a:t>8</a:t>
            </a:fld>
            <a:endParaRPr lang="en-US" sz="120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/>
          </a:extLst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6D2094A1-4E09-42C3-AE6E-ADE4C381ECFE}" type="slidenum">
              <a:rPr lang="en-US" sz="1200" smtClean="0"/>
              <a:pPr/>
              <a:t>9</a:t>
            </a:fld>
            <a:endParaRPr lang="en-US" sz="1200" smtClean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/>
          </a:extLst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NZ" smtClean="0">
                <a:ea typeface="ＭＳ Ｐゴシック" pitchFamily="34" charset="-128"/>
              </a:rPr>
              <a:t>More about Standards that are referenced by the supporting documents later </a:t>
            </a:r>
            <a:endParaRPr lang="en-GB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30EEB14E-A451-439E-BADA-79178DF06A0B}" type="slidenum">
              <a:rPr lang="en-US" sz="1200" smtClean="0"/>
              <a:pPr/>
              <a:t>11</a:t>
            </a:fld>
            <a:endParaRPr lang="en-US" sz="1200" smtClean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/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3A024BD2-A49E-47CC-A72A-9097C5EA0CBD}" type="slidenum">
              <a:rPr lang="en-US" sz="1200" smtClean="0"/>
              <a:pPr/>
              <a:t>13</a:t>
            </a:fld>
            <a:endParaRPr lang="en-US" sz="1200" smtClean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/>
          </a:extLst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49E03B97-01F8-4FF7-9179-E5EF5F53F3F3}" type="slidenum">
              <a:rPr lang="en-US" sz="1200" smtClean="0"/>
              <a:pPr/>
              <a:t>15</a:t>
            </a:fld>
            <a:endParaRPr lang="en-US" sz="1200" smtClean="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/>
          </a:extLst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NZ" smtClean="0">
                <a:ea typeface="ＭＳ Ｐゴシック" pitchFamily="34" charset="-128"/>
              </a:rPr>
              <a:t>Aligning with the Natural Hazards Platform </a:t>
            </a:r>
            <a:endParaRPr lang="en-GB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09598-AAA1-4E2C-9837-F4F650CC1434}" type="slidenum">
              <a:rPr lang="en-NZ" smtClean="0"/>
              <a:t>16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32302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130428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9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9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8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8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97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37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76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16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DAA5893-0A9B-42A2-88E7-50A723FED8A3}" type="datetimeFigureOut">
              <a:rPr lang="en-NZ" smtClean="0"/>
              <a:t>10/09/2013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8D036C-3448-494E-AACE-FC6F3E1AFDF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00272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DAA5893-0A9B-42A2-88E7-50A723FED8A3}" type="datetimeFigureOut">
              <a:rPr lang="en-NZ" smtClean="0"/>
              <a:t>10/09/2013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8D036C-3448-494E-AACE-FC6F3E1AFDF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2618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DAA5893-0A9B-42A2-88E7-50A723FED8A3}" type="datetimeFigureOut">
              <a:rPr lang="en-NZ" smtClean="0"/>
              <a:t>10/09/2013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8D036C-3448-494E-AACE-FC6F3E1AFDF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88051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DAA5893-0A9B-42A2-88E7-50A723FED8A3}" type="datetimeFigureOut">
              <a:rPr lang="en-NZ" smtClean="0"/>
              <a:t>10/09/2013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8D036C-3448-494E-AACE-FC6F3E1AFDF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70759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39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790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185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7580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1975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6370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0765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51603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DAA5893-0A9B-42A2-88E7-50A723FED8A3}" type="datetimeFigureOut">
              <a:rPr lang="en-NZ" smtClean="0"/>
              <a:t>10/09/2013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8D036C-3448-494E-AACE-FC6F3E1AFDF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21011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DAA5893-0A9B-42A2-88E7-50A723FED8A3}" type="datetimeFigureOut">
              <a:rPr lang="en-NZ" smtClean="0"/>
              <a:t>10/09/2013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8D036C-3448-494E-AACE-FC6F3E1AFDF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23187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00" b="1"/>
            </a:lvl1pPr>
            <a:lvl2pPr marL="439505" indent="0">
              <a:buNone/>
              <a:defRPr sz="1900" b="1"/>
            </a:lvl2pPr>
            <a:lvl3pPr marL="879009" indent="0">
              <a:buNone/>
              <a:defRPr sz="1700" b="1"/>
            </a:lvl3pPr>
            <a:lvl4pPr marL="1318515" indent="0">
              <a:buNone/>
              <a:defRPr sz="1500" b="1"/>
            </a:lvl4pPr>
            <a:lvl5pPr marL="1758018" indent="0">
              <a:buNone/>
              <a:defRPr sz="1500" b="1"/>
            </a:lvl5pPr>
            <a:lvl6pPr marL="2197524" indent="0">
              <a:buNone/>
              <a:defRPr sz="1500" b="1"/>
            </a:lvl6pPr>
            <a:lvl7pPr marL="2637028" indent="0">
              <a:buNone/>
              <a:defRPr sz="1500" b="1"/>
            </a:lvl7pPr>
            <a:lvl8pPr marL="3076534" indent="0">
              <a:buNone/>
              <a:defRPr sz="1500" b="1"/>
            </a:lvl8pPr>
            <a:lvl9pPr marL="3516038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00" b="1"/>
            </a:lvl1pPr>
            <a:lvl2pPr marL="439505" indent="0">
              <a:buNone/>
              <a:defRPr sz="1900" b="1"/>
            </a:lvl2pPr>
            <a:lvl3pPr marL="879009" indent="0">
              <a:buNone/>
              <a:defRPr sz="1700" b="1"/>
            </a:lvl3pPr>
            <a:lvl4pPr marL="1318515" indent="0">
              <a:buNone/>
              <a:defRPr sz="1500" b="1"/>
            </a:lvl4pPr>
            <a:lvl5pPr marL="1758018" indent="0">
              <a:buNone/>
              <a:defRPr sz="1500" b="1"/>
            </a:lvl5pPr>
            <a:lvl6pPr marL="2197524" indent="0">
              <a:buNone/>
              <a:defRPr sz="1500" b="1"/>
            </a:lvl6pPr>
            <a:lvl7pPr marL="2637028" indent="0">
              <a:buNone/>
              <a:defRPr sz="1500" b="1"/>
            </a:lvl7pPr>
            <a:lvl8pPr marL="3076534" indent="0">
              <a:buNone/>
              <a:defRPr sz="1500" b="1"/>
            </a:lvl8pPr>
            <a:lvl9pPr marL="3516038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6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DAA5893-0A9B-42A2-88E7-50A723FED8A3}" type="datetimeFigureOut">
              <a:rPr lang="en-NZ" smtClean="0"/>
              <a:t>10/09/2013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8D036C-3448-494E-AACE-FC6F3E1AFDF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89089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DAA5893-0A9B-42A2-88E7-50A723FED8A3}" type="datetimeFigureOut">
              <a:rPr lang="en-NZ" smtClean="0"/>
              <a:t>10/09/2013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8D036C-3448-494E-AACE-FC6F3E1AFDF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1833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DAA5893-0A9B-42A2-88E7-50A723FED8A3}" type="datetimeFigureOut">
              <a:rPr lang="en-NZ" smtClean="0"/>
              <a:t>10/09/2013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8D036C-3448-494E-AACE-FC6F3E1AFDF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60619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1"/>
          </a:xfrm>
          <a:prstGeom prst="rect">
            <a:avLst/>
          </a:prstGeo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39505" indent="0">
              <a:buNone/>
              <a:defRPr sz="1100"/>
            </a:lvl2pPr>
            <a:lvl3pPr marL="879009" indent="0">
              <a:buNone/>
              <a:defRPr sz="1000"/>
            </a:lvl3pPr>
            <a:lvl4pPr marL="1318515" indent="0">
              <a:buNone/>
              <a:defRPr sz="900"/>
            </a:lvl4pPr>
            <a:lvl5pPr marL="1758018" indent="0">
              <a:buNone/>
              <a:defRPr sz="900"/>
            </a:lvl5pPr>
            <a:lvl6pPr marL="2197524" indent="0">
              <a:buNone/>
              <a:defRPr sz="900"/>
            </a:lvl6pPr>
            <a:lvl7pPr marL="2637028" indent="0">
              <a:buNone/>
              <a:defRPr sz="900"/>
            </a:lvl7pPr>
            <a:lvl8pPr marL="3076534" indent="0">
              <a:buNone/>
              <a:defRPr sz="900"/>
            </a:lvl8pPr>
            <a:lvl9pPr marL="351603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DAA5893-0A9B-42A2-88E7-50A723FED8A3}" type="datetimeFigureOut">
              <a:rPr lang="en-NZ" smtClean="0"/>
              <a:t>10/09/2013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8D036C-3448-494E-AACE-FC6F3E1AFDF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62659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00"/>
            </a:lvl1pPr>
            <a:lvl2pPr marL="439505" indent="0">
              <a:buNone/>
              <a:defRPr sz="2700"/>
            </a:lvl2pPr>
            <a:lvl3pPr marL="879009" indent="0">
              <a:buNone/>
              <a:defRPr sz="2300"/>
            </a:lvl3pPr>
            <a:lvl4pPr marL="1318515" indent="0">
              <a:buNone/>
              <a:defRPr sz="1900"/>
            </a:lvl4pPr>
            <a:lvl5pPr marL="1758018" indent="0">
              <a:buNone/>
              <a:defRPr sz="1900"/>
            </a:lvl5pPr>
            <a:lvl6pPr marL="2197524" indent="0">
              <a:buNone/>
              <a:defRPr sz="1900"/>
            </a:lvl6pPr>
            <a:lvl7pPr marL="2637028" indent="0">
              <a:buNone/>
              <a:defRPr sz="1900"/>
            </a:lvl7pPr>
            <a:lvl8pPr marL="3076534" indent="0">
              <a:buNone/>
              <a:defRPr sz="1900"/>
            </a:lvl8pPr>
            <a:lvl9pPr marL="3516038" indent="0">
              <a:buNone/>
              <a:defRPr sz="19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39505" indent="0">
              <a:buNone/>
              <a:defRPr sz="1100"/>
            </a:lvl2pPr>
            <a:lvl3pPr marL="879009" indent="0">
              <a:buNone/>
              <a:defRPr sz="1000"/>
            </a:lvl3pPr>
            <a:lvl4pPr marL="1318515" indent="0">
              <a:buNone/>
              <a:defRPr sz="900"/>
            </a:lvl4pPr>
            <a:lvl5pPr marL="1758018" indent="0">
              <a:buNone/>
              <a:defRPr sz="900"/>
            </a:lvl5pPr>
            <a:lvl6pPr marL="2197524" indent="0">
              <a:buNone/>
              <a:defRPr sz="900"/>
            </a:lvl6pPr>
            <a:lvl7pPr marL="2637028" indent="0">
              <a:buNone/>
              <a:defRPr sz="900"/>
            </a:lvl7pPr>
            <a:lvl8pPr marL="3076534" indent="0">
              <a:buNone/>
              <a:defRPr sz="900"/>
            </a:lvl8pPr>
            <a:lvl9pPr marL="351603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CDAA5893-0A9B-42A2-88E7-50A723FED8A3}" type="datetimeFigureOut">
              <a:rPr lang="en-NZ" smtClean="0"/>
              <a:t>10/09/2013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8D036C-3448-494E-AACE-FC6F3E1AFDFB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47439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059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879009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9628" indent="-329628" algn="l" defTabSz="879009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14196" indent="-274690" algn="l" defTabSz="879009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98763" indent="-219753" algn="l" defTabSz="87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38267" indent="-219753" algn="l" defTabSz="879009" rtl="0" eaLnBrk="1" latinLnBrk="0" hangingPunct="1">
        <a:spcBef>
          <a:spcPct val="20000"/>
        </a:spcBef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77771" indent="-219753" algn="l" defTabSz="879009" rtl="0" eaLnBrk="1" latinLnBrk="0" hangingPunct="1">
        <a:spcBef>
          <a:spcPct val="20000"/>
        </a:spcBef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17276" indent="-219753" algn="l" defTabSz="879009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56781" indent="-219753" algn="l" defTabSz="879009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96286" indent="-219753" algn="l" defTabSz="879009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35791" indent="-219753" algn="l" defTabSz="879009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900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9505" algn="l" defTabSz="87900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9009" algn="l" defTabSz="87900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18515" algn="l" defTabSz="87900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8018" algn="l" defTabSz="87900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7524" algn="l" defTabSz="87900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37028" algn="l" defTabSz="87900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76534" algn="l" defTabSz="87900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16038" algn="l" defTabSz="879009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bh.govt.nz/guidance-on-repairs-after-earthquak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bh.govt.nz/guidance-on-repairs-after-earthquak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bh.govt.nz/guidance-on-repairs-after-earthquak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030983"/>
            <a:ext cx="7454430" cy="1470025"/>
          </a:xfrm>
        </p:spPr>
        <p:txBody>
          <a:bodyPr lIns="0" tIns="0" rIns="0" bIns="0">
            <a:normAutofit/>
          </a:bodyPr>
          <a:lstStyle/>
          <a:p>
            <a:r>
              <a:rPr lang="en-NZ" sz="3200" b="1" dirty="0" smtClean="0"/>
              <a:t>Canterbury Technical Forum</a:t>
            </a:r>
            <a:r>
              <a:rPr lang="en-NZ" sz="2200" dirty="0" smtClean="0"/>
              <a:t/>
            </a:r>
            <a:br>
              <a:rPr lang="en-NZ" sz="2200" dirty="0" smtClean="0"/>
            </a:br>
            <a:r>
              <a:rPr lang="en-NZ" sz="2200" dirty="0" smtClean="0"/>
              <a:t>10 September 2013</a:t>
            </a:r>
            <a:endParaRPr lang="en-NZ" sz="2200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11560" y="3645024"/>
            <a:ext cx="3081652" cy="547153"/>
          </a:xfrm>
        </p:spPr>
        <p:txBody>
          <a:bodyPr wrap="none" lIns="0" tIns="0" rIns="0" bIns="0">
            <a:normAutofit/>
          </a:bodyPr>
          <a:lstStyle/>
          <a:p>
            <a:pPr algn="l"/>
            <a:r>
              <a:rPr lang="en-NZ" sz="1500" dirty="0" smtClean="0"/>
              <a:t>Mike Stannard</a:t>
            </a:r>
            <a:endParaRPr lang="en-NZ" sz="1500" dirty="0"/>
          </a:p>
        </p:txBody>
      </p:sp>
    </p:spTree>
    <p:extLst>
      <p:ext uri="{BB962C8B-B14F-4D97-AF65-F5344CB8AC3E}">
        <p14:creationId xmlns:p14="http://schemas.microsoft.com/office/powerpoint/2010/main" val="340952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 txBox="1">
            <a:spLocks noGrp="1"/>
          </p:cNvSpPr>
          <p:nvPr/>
        </p:nvSpPr>
        <p:spPr bwMode="auto">
          <a:xfrm>
            <a:off x="6686550" y="61595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A5164CA3-C7DB-4DBF-BA83-3FF4858E6696}" type="slidenum">
              <a:rPr lang="en-US" sz="1200">
                <a:solidFill>
                  <a:srgbClr val="898989"/>
                </a:solidFill>
              </a:rPr>
              <a:pPr algn="r"/>
              <a:t>10</a:t>
            </a:fld>
            <a:endParaRPr lang="en-US" sz="1200">
              <a:solidFill>
                <a:srgbClr val="898989"/>
              </a:solidFill>
            </a:endParaRPr>
          </a:p>
        </p:txBody>
      </p:sp>
      <p:graphicFrame>
        <p:nvGraphicFramePr>
          <p:cNvPr id="12291" name="Object 5"/>
          <p:cNvGraphicFramePr>
            <a:graphicFrameLocks noChangeAspect="1"/>
          </p:cNvGraphicFramePr>
          <p:nvPr/>
        </p:nvGraphicFramePr>
        <p:xfrm>
          <a:off x="595313" y="171450"/>
          <a:ext cx="7954962" cy="570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Visio" r:id="rId4" imgW="7954565" imgH="5704687" progId="Visio.Drawing.11">
                  <p:embed/>
                </p:oleObj>
              </mc:Choice>
              <mc:Fallback>
                <p:oleObj name="Visio" r:id="rId4" imgW="7954565" imgH="570468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313" y="171450"/>
                        <a:ext cx="7954962" cy="570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083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8DE09157-8209-4ABB-B235-E1B3EABBF7CD}" type="slidenum">
              <a:rPr lang="en-US" sz="1200" smtClean="0">
                <a:solidFill>
                  <a:srgbClr val="898989"/>
                </a:solidFill>
              </a:rPr>
              <a:pPr/>
              <a:t>11</a:t>
            </a:fld>
            <a:endParaRPr lang="en-US" sz="1200" smtClean="0">
              <a:solidFill>
                <a:srgbClr val="898989"/>
              </a:solidFill>
            </a:endParaRPr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474663"/>
            <a:ext cx="5048250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339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 txBox="1">
            <a:spLocks noGrp="1"/>
          </p:cNvSpPr>
          <p:nvPr/>
        </p:nvSpPr>
        <p:spPr bwMode="auto">
          <a:xfrm>
            <a:off x="6686550" y="61595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63E1B738-8693-4C5F-81D0-9FF1DB637CFB}" type="slidenum">
              <a:rPr lang="en-US" sz="1200">
                <a:solidFill>
                  <a:srgbClr val="898989"/>
                </a:solidFill>
              </a:rPr>
              <a:pPr algn="r"/>
              <a:t>12</a:t>
            </a:fld>
            <a:endParaRPr lang="en-US" sz="1200">
              <a:solidFill>
                <a:srgbClr val="898989"/>
              </a:solidFill>
            </a:endParaRPr>
          </a:p>
        </p:txBody>
      </p:sp>
      <p:graphicFrame>
        <p:nvGraphicFramePr>
          <p:cNvPr id="14339" name="Object 7"/>
          <p:cNvGraphicFramePr>
            <a:graphicFrameLocks noChangeAspect="1"/>
          </p:cNvGraphicFramePr>
          <p:nvPr/>
        </p:nvGraphicFramePr>
        <p:xfrm>
          <a:off x="595313" y="188913"/>
          <a:ext cx="7954962" cy="570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Visio" r:id="rId3" imgW="7954565" imgH="5704687" progId="Visio.Drawing.11">
                  <p:embed/>
                </p:oleObj>
              </mc:Choice>
              <mc:Fallback>
                <p:oleObj name="Visio" r:id="rId3" imgW="7954565" imgH="5704687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313" y="188913"/>
                        <a:ext cx="7954962" cy="570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7442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C5A94150-C83E-48DF-AB8D-73824499D434}" type="slidenum">
              <a:rPr lang="en-US" sz="1200" smtClean="0">
                <a:solidFill>
                  <a:srgbClr val="898989"/>
                </a:solidFill>
              </a:rPr>
              <a:pPr/>
              <a:t>13</a:t>
            </a:fld>
            <a:endParaRPr lang="en-US" sz="1200" smtClean="0">
              <a:solidFill>
                <a:srgbClr val="898989"/>
              </a:solidFill>
            </a:endParaRPr>
          </a:p>
        </p:txBody>
      </p:sp>
      <p:pic>
        <p:nvPicPr>
          <p:cNvPr id="1536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476250"/>
            <a:ext cx="5048250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298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 txBox="1">
            <a:spLocks noGrp="1"/>
          </p:cNvSpPr>
          <p:nvPr/>
        </p:nvSpPr>
        <p:spPr bwMode="auto">
          <a:xfrm>
            <a:off x="6686550" y="61595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BAADC73C-5E5B-49CF-96B5-7FC3E45D8554}" type="slidenum">
              <a:rPr lang="en-US" sz="1200">
                <a:solidFill>
                  <a:srgbClr val="898989"/>
                </a:solidFill>
              </a:rPr>
              <a:pPr algn="r"/>
              <a:t>14</a:t>
            </a:fld>
            <a:endParaRPr lang="en-US" sz="1200">
              <a:solidFill>
                <a:srgbClr val="898989"/>
              </a:solidFill>
            </a:endParaRP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8913"/>
            <a:ext cx="7924800" cy="567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6554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A0889D4A-5F65-4B9F-A449-3764A6DA0671}" type="slidenum">
              <a:rPr lang="en-US" sz="1200" smtClean="0">
                <a:solidFill>
                  <a:srgbClr val="898989"/>
                </a:solidFill>
              </a:rPr>
              <a:pPr/>
              <a:t>15</a:t>
            </a:fld>
            <a:endParaRPr lang="en-US" sz="1200" smtClean="0">
              <a:solidFill>
                <a:srgbClr val="898989"/>
              </a:solidFill>
            </a:endParaRPr>
          </a:p>
        </p:txBody>
      </p:sp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476250"/>
            <a:ext cx="5048250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743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7074" y="1945763"/>
            <a:ext cx="18466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3528" y="419616"/>
            <a:ext cx="8587114" cy="85725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ctr" defTabSz="879009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NZ" sz="30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75928" y="1298472"/>
            <a:ext cx="8229600" cy="4074743"/>
          </a:xfrm>
          <a:prstGeom prst="rect">
            <a:avLst/>
          </a:prstGeom>
        </p:spPr>
        <p:txBody>
          <a:bodyPr lIns="0" tIns="0" rIns="0" bIns="0">
            <a:normAutofit fontScale="55000" lnSpcReduction="20000"/>
          </a:bodyPr>
          <a:lstStyle>
            <a:lvl1pPr marL="329628" indent="-329628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196" indent="-274690" algn="l" defTabSz="87900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8763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38267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7771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7276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56781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96286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5791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dirty="0" smtClean="0"/>
              <a:t>Universities: Canterbury, Auckland, British Columbia</a:t>
            </a:r>
            <a:br>
              <a:rPr lang="en-US" sz="3800" dirty="0" smtClean="0"/>
            </a:br>
            <a:r>
              <a:rPr lang="en-US" sz="3800" dirty="0" smtClean="0"/>
              <a:t>Practitioners, Quake Centre</a:t>
            </a:r>
            <a:r>
              <a:rPr lang="en-US" sz="3800" dirty="0"/>
              <a:t>, </a:t>
            </a:r>
            <a:r>
              <a:rPr lang="en-US" sz="3800" dirty="0" smtClean="0"/>
              <a:t>CCANZ, MBIE</a:t>
            </a:r>
          </a:p>
          <a:p>
            <a:endParaRPr lang="en-US" sz="1800" dirty="0"/>
          </a:p>
          <a:p>
            <a:r>
              <a:rPr lang="en-NZ" sz="3800" dirty="0" smtClean="0">
                <a:latin typeface="+mj-lt"/>
              </a:rPr>
              <a:t>Facilitate collaboration between researchers and </a:t>
            </a:r>
            <a:r>
              <a:rPr lang="en-NZ" sz="3800" dirty="0" smtClean="0">
                <a:latin typeface="+mj-lt"/>
              </a:rPr>
              <a:t>leverage </a:t>
            </a:r>
            <a:r>
              <a:rPr lang="en-NZ" sz="3800" dirty="0" smtClean="0">
                <a:latin typeface="+mj-lt"/>
              </a:rPr>
              <a:t>international research </a:t>
            </a:r>
            <a:r>
              <a:rPr lang="en-NZ" sz="3800" dirty="0" smtClean="0"/>
              <a:t> </a:t>
            </a:r>
          </a:p>
          <a:p>
            <a:endParaRPr lang="en-NZ" sz="1800" dirty="0" smtClean="0"/>
          </a:p>
          <a:p>
            <a:r>
              <a:rPr lang="en-NZ" sz="3800" dirty="0" smtClean="0"/>
              <a:t>Agreement to progress four priority research work streams</a:t>
            </a:r>
          </a:p>
          <a:p>
            <a:pPr lvl="1"/>
            <a:r>
              <a:rPr lang="en-NZ" sz="3200" dirty="0"/>
              <a:t>Relationships between materials characteristics, ageing and strain rates and sequence of </a:t>
            </a:r>
            <a:r>
              <a:rPr lang="en-NZ" sz="3200" dirty="0" smtClean="0"/>
              <a:t>loading</a:t>
            </a:r>
          </a:p>
          <a:p>
            <a:pPr lvl="1"/>
            <a:r>
              <a:rPr lang="en-NZ" sz="3200" dirty="0" smtClean="0"/>
              <a:t>Walls</a:t>
            </a:r>
          </a:p>
          <a:p>
            <a:pPr lvl="1"/>
            <a:r>
              <a:rPr lang="en-NZ" sz="3200" dirty="0" smtClean="0"/>
              <a:t>Diaphragms</a:t>
            </a:r>
          </a:p>
          <a:p>
            <a:pPr lvl="1"/>
            <a:r>
              <a:rPr lang="en-NZ" sz="3200" dirty="0" smtClean="0"/>
              <a:t>Effects of torsion</a:t>
            </a:r>
          </a:p>
          <a:p>
            <a:pPr lvl="1"/>
            <a:endParaRPr lang="en-NZ" sz="2100" dirty="0" smtClean="0"/>
          </a:p>
          <a:p>
            <a:r>
              <a:rPr lang="en-NZ" sz="3600" dirty="0" smtClean="0"/>
              <a:t>Also to be addressed:</a:t>
            </a:r>
          </a:p>
          <a:p>
            <a:pPr lvl="1"/>
            <a:r>
              <a:rPr lang="en-NZ" sz="3200" dirty="0"/>
              <a:t>Connectivity of components and robustness of load </a:t>
            </a:r>
            <a:r>
              <a:rPr lang="en-NZ" sz="3200" dirty="0" smtClean="0"/>
              <a:t>paths</a:t>
            </a:r>
          </a:p>
          <a:p>
            <a:pPr lvl="1"/>
            <a:r>
              <a:rPr lang="en-NZ" sz="3200" dirty="0"/>
              <a:t>Vertical </a:t>
            </a:r>
            <a:r>
              <a:rPr lang="en-NZ" sz="3200" dirty="0" smtClean="0"/>
              <a:t>acceleration</a:t>
            </a:r>
          </a:p>
          <a:p>
            <a:endParaRPr lang="en-US" sz="2400" dirty="0" smtClean="0">
              <a:latin typeface="+mj-lt"/>
            </a:endParaRPr>
          </a:p>
          <a:p>
            <a:endParaRPr lang="en-US" sz="2400" baseline="30000" dirty="0"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75928" y="572016"/>
            <a:ext cx="8587114" cy="8572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 defTabSz="879009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sz="3200" b="1" dirty="0" smtClean="0"/>
              <a:t>Recent </a:t>
            </a:r>
            <a:r>
              <a:rPr lang="en-NZ" sz="3000" b="1" dirty="0" smtClean="0"/>
              <a:t>Research</a:t>
            </a:r>
            <a:r>
              <a:rPr lang="en-NZ" sz="3200" b="1" dirty="0" smtClean="0"/>
              <a:t> Workshop on Reinforced Concrete</a:t>
            </a:r>
            <a:r>
              <a:rPr lang="en-NZ" sz="3200" b="1" dirty="0"/>
              <a:t/>
            </a:r>
            <a:br>
              <a:rPr lang="en-NZ" sz="3200" b="1" dirty="0"/>
            </a:br>
            <a:r>
              <a:rPr lang="en-NZ" sz="3200" b="1" dirty="0" smtClean="0"/>
              <a:t> </a:t>
            </a:r>
            <a:endParaRPr lang="en-NZ" sz="3200" b="1" dirty="0"/>
          </a:p>
        </p:txBody>
      </p:sp>
    </p:spTree>
    <p:extLst>
      <p:ext uri="{BB962C8B-B14F-4D97-AF65-F5344CB8AC3E}">
        <p14:creationId xmlns:p14="http://schemas.microsoft.com/office/powerpoint/2010/main" val="255719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7074" y="1945763"/>
            <a:ext cx="18466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3528" y="419616"/>
            <a:ext cx="8587114" cy="85725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 defTabSz="879009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sz="3200" b="1" dirty="0"/>
              <a:t>Residential guidance updates:</a:t>
            </a:r>
            <a:br>
              <a:rPr lang="en-NZ" sz="3200" b="1" dirty="0"/>
            </a:br>
            <a:r>
              <a:rPr lang="en-NZ" sz="3200" b="1" dirty="0" smtClean="0"/>
              <a:t> </a:t>
            </a:r>
            <a:endParaRPr lang="en-NZ" sz="32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70979" y="1556792"/>
            <a:ext cx="8229600" cy="339447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29628" indent="-329628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196" indent="-274690" algn="l" defTabSz="87900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8763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38267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7771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7276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56781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96286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5791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latin typeface="+mj-lt"/>
              </a:rPr>
              <a:t>MBIE has released a 2</a:t>
            </a:r>
            <a:r>
              <a:rPr lang="en-US" sz="1800" baseline="30000" dirty="0" smtClean="0">
                <a:latin typeface="+mj-lt"/>
              </a:rPr>
              <a:t>nd</a:t>
            </a:r>
            <a:r>
              <a:rPr lang="en-US" sz="1800" dirty="0" smtClean="0">
                <a:latin typeface="+mj-lt"/>
              </a:rPr>
              <a:t> issue of technical clarifications and updates to the guidance ‘Repairing and rebuilding houses affected by the Canterbury earthquakes’, December 2012</a:t>
            </a:r>
          </a:p>
          <a:p>
            <a:endParaRPr lang="en-US" sz="1800" dirty="0" smtClean="0">
              <a:latin typeface="+mj-lt"/>
            </a:endParaRPr>
          </a:p>
          <a:p>
            <a:r>
              <a:rPr lang="en-US" sz="1800" dirty="0" smtClean="0">
                <a:latin typeface="+mj-lt"/>
              </a:rPr>
              <a:t>See</a:t>
            </a:r>
            <a:r>
              <a:rPr lang="en-US" sz="1800" dirty="0">
                <a:latin typeface="+mj-lt"/>
              </a:rPr>
              <a:t> </a:t>
            </a:r>
            <a:r>
              <a:rPr lang="en-NZ" sz="1800" u="sng" dirty="0" smtClean="0">
                <a:hlinkClick r:id="rId2"/>
              </a:rPr>
              <a:t>http</a:t>
            </a:r>
            <a:r>
              <a:rPr lang="en-NZ" sz="1800" u="sng" dirty="0">
                <a:hlinkClick r:id="rId2"/>
              </a:rPr>
              <a:t>://www.dbh.govt.nz/guidance-on-repairs-after-earthquake</a:t>
            </a:r>
            <a:r>
              <a:rPr lang="en-NZ" sz="1800" dirty="0"/>
              <a:t> </a:t>
            </a:r>
            <a:endParaRPr lang="en-NZ" sz="1800" dirty="0" smtClean="0"/>
          </a:p>
          <a:p>
            <a:endParaRPr lang="en-NZ" sz="1800" dirty="0" smtClean="0"/>
          </a:p>
          <a:p>
            <a:r>
              <a:rPr lang="en-NZ" sz="1800" dirty="0" smtClean="0"/>
              <a:t>Topics include – structural regularity; additions to houses; garages; static bearing issues for foundations; depth of ground improvement required for TC3 foundations; foundations required for 2-storey houses; cement stabilised strength requirements; soil testing criteria; lateral spread and pile design; and surface structure details for flood areas.</a:t>
            </a:r>
          </a:p>
          <a:p>
            <a:endParaRPr lang="en-NZ" sz="2400" dirty="0" smtClean="0"/>
          </a:p>
          <a:p>
            <a:endParaRPr lang="en-US" sz="2400" dirty="0" smtClean="0">
              <a:latin typeface="+mj-lt"/>
            </a:endParaRPr>
          </a:p>
          <a:p>
            <a:endParaRPr lang="en-US" sz="2400" baseline="30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1029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7074" y="1945763"/>
            <a:ext cx="18466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3528" y="419616"/>
            <a:ext cx="8587114" cy="85725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ctr" defTabSz="879009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sz="3200" b="1" dirty="0" smtClean="0"/>
              <a:t>Regular structural plan shapes in TC3</a:t>
            </a:r>
            <a:endParaRPr lang="en-NZ" sz="32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200150"/>
            <a:ext cx="8229600" cy="3597001"/>
          </a:xfrm>
          <a:prstGeom prst="rect">
            <a:avLst/>
          </a:prstGeom>
        </p:spPr>
        <p:txBody>
          <a:bodyPr lIns="0" tIns="0" rIns="0" bIns="0">
            <a:normAutofit fontScale="25000" lnSpcReduction="20000"/>
          </a:bodyPr>
          <a:lstStyle>
            <a:lvl1pPr marL="329628" indent="-329628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196" indent="-274690" algn="l" defTabSz="87900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8763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38267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7771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7276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56781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96286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5791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400" dirty="0" smtClean="0"/>
              <a:t>Supplementary guidance for house foot-print design in TC3</a:t>
            </a:r>
          </a:p>
          <a:p>
            <a:endParaRPr lang="en-US" sz="6400" dirty="0" smtClean="0"/>
          </a:p>
          <a:p>
            <a:r>
              <a:rPr lang="en-US" sz="6400" dirty="0" smtClean="0"/>
              <a:t>See</a:t>
            </a:r>
            <a:r>
              <a:rPr lang="en-US" sz="6400" dirty="0"/>
              <a:t> </a:t>
            </a:r>
            <a:r>
              <a:rPr lang="en-NZ" sz="6400" u="sng" dirty="0" smtClean="0">
                <a:hlinkClick r:id="rId2"/>
              </a:rPr>
              <a:t>http</a:t>
            </a:r>
            <a:r>
              <a:rPr lang="en-NZ" sz="6400" u="sng" dirty="0">
                <a:hlinkClick r:id="rId2"/>
              </a:rPr>
              <a:t>://www.dbh.govt.nz/guidance-on-repairs-after-earthquake</a:t>
            </a:r>
            <a:r>
              <a:rPr lang="en-NZ" sz="6400" dirty="0"/>
              <a:t> </a:t>
            </a:r>
            <a:endParaRPr lang="en-NZ" sz="6400" dirty="0" smtClean="0"/>
          </a:p>
          <a:p>
            <a:endParaRPr lang="en-NZ" sz="6400" dirty="0"/>
          </a:p>
          <a:p>
            <a:r>
              <a:rPr lang="en-NZ" sz="6400" dirty="0" smtClean="0"/>
              <a:t>Guidance ensures that the structural intentions of the criteria in Part C, section 11.2 Design principles, item 4 of the MBIE guidance are not compromised in practice</a:t>
            </a:r>
          </a:p>
          <a:p>
            <a:endParaRPr lang="en-NZ" sz="6400" dirty="0"/>
          </a:p>
          <a:p>
            <a:r>
              <a:rPr lang="en-NZ" sz="6400" dirty="0" smtClean="0"/>
              <a:t>At designers request guidance now permits an increase in permissible aspect ratio to no greater than 3:1; together with more detailed options for ‘regular structural plan shape’.  Options that extend beyond this will require specific engineering design – this is an amendment to existing guidance</a:t>
            </a:r>
          </a:p>
          <a:p>
            <a:endParaRPr lang="en-NZ" sz="6400" dirty="0"/>
          </a:p>
          <a:p>
            <a:r>
              <a:rPr lang="en-NZ" sz="6400" dirty="0" smtClean="0"/>
              <a:t>9 new criteria on –  application of regularity to site ground improvement; permitted rectangular base plan aspect; major and minor projections; and cut-outs</a:t>
            </a:r>
          </a:p>
          <a:p>
            <a:endParaRPr lang="en-NZ" sz="6400" dirty="0"/>
          </a:p>
          <a:p>
            <a:r>
              <a:rPr lang="en-NZ" sz="6400" dirty="0" smtClean="0"/>
              <a:t>Type 1 surface structures have a maximum plan area of 150m</a:t>
            </a:r>
            <a:r>
              <a:rPr lang="en-NZ" sz="6400" baseline="30000" dirty="0" smtClean="0"/>
              <a:t>2</a:t>
            </a:r>
          </a:p>
          <a:p>
            <a:pPr marL="0" indent="0">
              <a:buNone/>
            </a:pPr>
            <a:endParaRPr lang="en-NZ" sz="2400" dirty="0" smtClean="0"/>
          </a:p>
          <a:p>
            <a:endParaRPr lang="en-NZ" sz="2400" dirty="0"/>
          </a:p>
          <a:p>
            <a:endParaRPr lang="en-NZ" sz="2400" dirty="0" smtClean="0"/>
          </a:p>
          <a:p>
            <a:endParaRPr lang="en-NZ" sz="2400" dirty="0"/>
          </a:p>
          <a:p>
            <a:endParaRPr lang="en-NZ" sz="2400" dirty="0" smtClean="0"/>
          </a:p>
          <a:p>
            <a:endParaRPr lang="en-NZ" sz="2400" dirty="0" smtClean="0"/>
          </a:p>
          <a:p>
            <a:endParaRPr lang="en-NZ" sz="2400" dirty="0" smtClean="0"/>
          </a:p>
          <a:p>
            <a:endParaRPr lang="en-US" sz="2400" dirty="0" smtClean="0">
              <a:latin typeface="+mj-lt"/>
            </a:endParaRPr>
          </a:p>
          <a:p>
            <a:endParaRPr lang="en-US" sz="2400" baseline="30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3341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7074" y="1945763"/>
            <a:ext cx="18466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3528" y="419616"/>
            <a:ext cx="8587114" cy="857250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ctr" defTabSz="879009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sz="3200" b="1" dirty="0" smtClean="0"/>
              <a:t>Regular structural plan shapes in TC3</a:t>
            </a:r>
            <a:endParaRPr lang="en-NZ" sz="32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29628" indent="-329628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196" indent="-274690" algn="l" defTabSz="87900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8763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38267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7771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7276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56781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96286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5791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NZ" sz="2400" dirty="0" smtClean="0"/>
          </a:p>
          <a:p>
            <a:endParaRPr lang="en-NZ" sz="2400" dirty="0"/>
          </a:p>
          <a:p>
            <a:endParaRPr lang="en-NZ" sz="2400" dirty="0" smtClean="0"/>
          </a:p>
          <a:p>
            <a:endParaRPr lang="en-NZ" sz="2400" dirty="0"/>
          </a:p>
          <a:p>
            <a:endParaRPr lang="en-NZ" sz="2400" dirty="0" smtClean="0"/>
          </a:p>
          <a:p>
            <a:endParaRPr lang="en-NZ" sz="2400" dirty="0" smtClean="0"/>
          </a:p>
          <a:p>
            <a:endParaRPr lang="en-NZ" sz="2400" dirty="0" smtClean="0"/>
          </a:p>
          <a:p>
            <a:endParaRPr lang="en-US" sz="2400" dirty="0" smtClean="0">
              <a:latin typeface="+mj-lt"/>
            </a:endParaRPr>
          </a:p>
          <a:p>
            <a:endParaRPr lang="en-US" sz="2400" baseline="30000" dirty="0">
              <a:latin typeface="+mj-lt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052736"/>
            <a:ext cx="4608512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91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7074" y="1945763"/>
            <a:ext cx="18466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23528" y="419616"/>
            <a:ext cx="8587114" cy="857250"/>
          </a:xfrm>
          <a:prstGeom prst="rect">
            <a:avLst/>
          </a:prstGeom>
        </p:spPr>
        <p:txBody>
          <a:bodyPr lIns="0" tIns="0" rIns="0" bIns="0" anchor="t" anchorCtr="0">
            <a:normAutofit fontScale="92500"/>
          </a:bodyPr>
          <a:lstStyle>
            <a:lvl1pPr algn="ctr" defTabSz="879009" rtl="0" eaLnBrk="1" latinLnBrk="0" hangingPunct="1"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sz="3200" b="1" dirty="0" smtClean="0"/>
              <a:t>Pile design options for shallow depths of liquefaction</a:t>
            </a:r>
            <a:endParaRPr lang="en-NZ" sz="3200" b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lIns="0" tIns="0" rIns="0" bIns="0">
            <a:normAutofit fontScale="47500" lnSpcReduction="20000"/>
          </a:bodyPr>
          <a:lstStyle>
            <a:lvl1pPr marL="329628" indent="-329628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196" indent="-274690" algn="l" defTabSz="87900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8763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38267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77771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7276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56781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96286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735791" indent="-219753" algn="l" defTabSz="8790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800" dirty="0"/>
              <a:t>Supplementary guidance </a:t>
            </a:r>
            <a:r>
              <a:rPr lang="en-US" sz="3800" dirty="0" smtClean="0"/>
              <a:t>providing a simplified procedure for assessing kinematic pile strains</a:t>
            </a:r>
            <a:endParaRPr lang="en-US" sz="3800" dirty="0"/>
          </a:p>
          <a:p>
            <a:endParaRPr lang="en-US" sz="3800" dirty="0"/>
          </a:p>
          <a:p>
            <a:r>
              <a:rPr lang="en-US" sz="3800" dirty="0" smtClean="0">
                <a:latin typeface="+mj-lt"/>
              </a:rPr>
              <a:t>See </a:t>
            </a:r>
            <a:r>
              <a:rPr lang="en-NZ" sz="3800" u="sng" dirty="0" smtClean="0">
                <a:hlinkClick r:id="rId2"/>
              </a:rPr>
              <a:t>http</a:t>
            </a:r>
            <a:r>
              <a:rPr lang="en-NZ" sz="3800" u="sng" dirty="0">
                <a:hlinkClick r:id="rId2"/>
              </a:rPr>
              <a:t>://www.dbh.govt.nz/guidance-on-repairs-after-earthquake</a:t>
            </a:r>
            <a:r>
              <a:rPr lang="en-NZ" sz="3800" dirty="0"/>
              <a:t> </a:t>
            </a:r>
            <a:endParaRPr lang="en-NZ" sz="3800" dirty="0" smtClean="0"/>
          </a:p>
          <a:p>
            <a:endParaRPr lang="en-NZ" sz="3800" dirty="0" smtClean="0"/>
          </a:p>
          <a:p>
            <a:r>
              <a:rPr lang="en-NZ" sz="3800" dirty="0" smtClean="0"/>
              <a:t>Purpose – to enable a simplified analysis of lateral spreading and kinematic interactions to check the suitability of deep pile solutions for houses in TC3</a:t>
            </a:r>
          </a:p>
          <a:p>
            <a:endParaRPr lang="en-NZ" sz="3800" dirty="0" smtClean="0"/>
          </a:p>
          <a:p>
            <a:r>
              <a:rPr lang="en-NZ" sz="3800" dirty="0" smtClean="0"/>
              <a:t>Provides guidance beyond pile type and ground conditions covered by Table 15.3 in Part C of the MBIE Guidance</a:t>
            </a:r>
          </a:p>
          <a:p>
            <a:endParaRPr lang="en-NZ" sz="3800" dirty="0" smtClean="0"/>
          </a:p>
          <a:p>
            <a:r>
              <a:rPr lang="en-NZ" sz="3800" dirty="0"/>
              <a:t>I</a:t>
            </a:r>
            <a:r>
              <a:rPr lang="en-NZ" sz="3800" dirty="0" smtClean="0"/>
              <a:t>s a simplification of the pseudo-static analysis procedure for piles subject to lateral spreading proposed by Cubrinovski et al (2009)</a:t>
            </a:r>
          </a:p>
          <a:p>
            <a:endParaRPr lang="en-NZ" sz="2400" dirty="0" smtClean="0"/>
          </a:p>
          <a:p>
            <a:endParaRPr lang="en-US" sz="2400" dirty="0" smtClean="0">
              <a:latin typeface="+mj-lt"/>
            </a:endParaRPr>
          </a:p>
          <a:p>
            <a:endParaRPr lang="en-US" sz="2400" baseline="30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8177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09600"/>
            <a:ext cx="8207375" cy="1143000"/>
          </a:xfrm>
        </p:spPr>
        <p:txBody>
          <a:bodyPr/>
          <a:lstStyle/>
          <a:p>
            <a:r>
              <a:rPr lang="en-NZ" sz="3200" b="1" dirty="0" smtClean="0"/>
              <a:t>Canterbury Earthquakes Royal Commission</a:t>
            </a:r>
            <a:endParaRPr lang="en-GB" sz="3200" b="1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2800" dirty="0" smtClean="0"/>
              <a:t>189 recommendations</a:t>
            </a:r>
          </a:p>
          <a:p>
            <a:r>
              <a:rPr lang="en-NZ" sz="2800" dirty="0" smtClean="0"/>
              <a:t>MBIE is responsible for 177</a:t>
            </a:r>
          </a:p>
          <a:p>
            <a:r>
              <a:rPr lang="en-NZ" sz="2800" dirty="0" smtClean="0"/>
              <a:t>Many involve changes to the law</a:t>
            </a:r>
          </a:p>
          <a:p>
            <a:r>
              <a:rPr lang="en-NZ" sz="2800" dirty="0" smtClean="0"/>
              <a:t>Several involve significant research</a:t>
            </a:r>
          </a:p>
          <a:p>
            <a:r>
              <a:rPr lang="en-NZ" sz="2800" dirty="0" smtClean="0"/>
              <a:t>Overall a five year+ timeframe</a:t>
            </a:r>
          </a:p>
          <a:p>
            <a:r>
              <a:rPr lang="en-NZ" sz="2800" dirty="0" smtClean="0"/>
              <a:t>Multiple stakeholders involved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368129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FEAF8AA3-33F0-4010-BE6A-DBBD5A320EFC}" type="slidenum">
              <a:rPr lang="en-US" sz="1200" smtClean="0">
                <a:solidFill>
                  <a:srgbClr val="898989"/>
                </a:solidFill>
              </a:rPr>
              <a:pPr/>
              <a:t>7</a:t>
            </a:fld>
            <a:endParaRPr lang="en-US" sz="1200" smtClean="0">
              <a:solidFill>
                <a:srgbClr val="898989"/>
              </a:solidFill>
            </a:endParaRP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3" y="333375"/>
            <a:ext cx="6848475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207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1"/>
          <p:cNvSpPr txBox="1">
            <a:spLocks noGrp="1"/>
          </p:cNvSpPr>
          <p:nvPr/>
        </p:nvSpPr>
        <p:spPr bwMode="auto">
          <a:xfrm>
            <a:off x="6686550" y="61595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/>
            <a:fld id="{8DEE6EC6-9867-4D8A-97B1-BA8706D50953}" type="slidenum">
              <a:rPr lang="en-US" sz="1200">
                <a:solidFill>
                  <a:srgbClr val="898989"/>
                </a:solidFill>
              </a:rPr>
              <a:pPr algn="r"/>
              <a:t>8</a:t>
            </a:fld>
            <a:endParaRPr lang="en-US" sz="1200">
              <a:solidFill>
                <a:srgbClr val="898989"/>
              </a:solidFill>
            </a:endParaRPr>
          </a:p>
        </p:txBody>
      </p:sp>
      <p:graphicFrame>
        <p:nvGraphicFramePr>
          <p:cNvPr id="10243" name="Object 6"/>
          <p:cNvGraphicFramePr>
            <a:graphicFrameLocks noChangeAspect="1"/>
          </p:cNvGraphicFramePr>
          <p:nvPr/>
        </p:nvGraphicFramePr>
        <p:xfrm>
          <a:off x="595313" y="166688"/>
          <a:ext cx="7954962" cy="571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Visio" r:id="rId4" imgW="7954565" imgH="5709844" progId="Visio.Drawing.11">
                  <p:embed/>
                </p:oleObj>
              </mc:Choice>
              <mc:Fallback>
                <p:oleObj name="Visio" r:id="rId4" imgW="7954565" imgH="570984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313" y="166688"/>
                        <a:ext cx="7954962" cy="5710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159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4A73BA1E-6EF6-4CE3-9BE4-F42462B296C5}" type="slidenum">
              <a:rPr lang="en-US" sz="1200" smtClean="0">
                <a:solidFill>
                  <a:srgbClr val="898989"/>
                </a:solidFill>
              </a:rPr>
              <a:pPr/>
              <a:t>9</a:t>
            </a:fld>
            <a:endParaRPr lang="en-US" sz="1200" smtClean="0">
              <a:solidFill>
                <a:srgbClr val="898989"/>
              </a:solidFill>
            </a:endParaRPr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455613"/>
            <a:ext cx="5048250" cy="513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637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8600986cf9d4ea89778b493af454d63 xmlns="a068449e-65ee-4451-8dc9-32a3bd1ec357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Communications</TermName>
          <TermId xmlns="http://schemas.microsoft.com/office/infopath/2007/PartnerControls">2e360c10-d113-4abc-bebd-7b7605c7d0ab</TermId>
        </TermInfo>
      </Terms>
    </g8600986cf9d4ea89778b493af454d63>
    <i4bd4c3b2d404df29c9a674c7d83c0c9 xmlns="a068449e-65ee-4451-8dc9-32a3bd1ec357">
      <Terms xmlns="http://schemas.microsoft.com/office/infopath/2007/PartnerControls"/>
    </i4bd4c3b2d404df29c9a674c7d83c0c9>
    <TaxCatchAll xmlns="a068449e-65ee-4451-8dc9-32a3bd1ec357">
      <Value>3</Value>
      <Value>9</Value>
      <Value>36</Value>
      <Value>7</Value>
    </TaxCatchAll>
    <d7af982e400f482187269421307f3b6f xmlns="a068449e-65ee-4451-8dc9-32a3bd1ec357">
      <Terms xmlns="http://schemas.microsoft.com/office/infopath/2007/PartnerControls">
        <TermInfo xmlns="http://schemas.microsoft.com/office/infopath/2007/PartnerControls">
          <TermName xmlns="http://schemas.microsoft.com/office/infopath/2007/PartnerControls">Strategy and governance</TermName>
          <TermId xmlns="http://schemas.microsoft.com/office/infopath/2007/PartnerControls">c8d882d5-054e-4cc1-97f0-a51cd759e736</TermId>
        </TermInfo>
        <TermInfo xmlns="http://schemas.microsoft.com/office/infopath/2007/PartnerControls">
          <TermName xmlns="http://schemas.microsoft.com/office/infopath/2007/PartnerControls">Communications</TermName>
          <TermId xmlns="http://schemas.microsoft.com/office/infopath/2007/PartnerControls">bb8b21fe-290c-4e45-9cbf-8b38b84c83c0</TermId>
        </TermInfo>
      </Terms>
    </d7af982e400f482187269421307f3b6f>
    <RoutingRuleDescription xmlns="http://schemas.microsoft.com/sharepoint/v3">MBIE PowerPoint presentation template.</RoutingRuleDescription>
    <Owner xmlns="a068449e-65ee-4451-8dc9-32a3bd1ec357">
      <UserInfo>
        <DisplayName/>
        <AccountId/>
        <AccountType/>
      </UserInfo>
    </Owner>
    <g50322b26d564f05a9c66a524a045680 xmlns="a068449e-65ee-4451-8dc9-32a3bd1ec357">
      <Terms xmlns="http://schemas.microsoft.com/office/infopath/2007/PartnerControls">
        <TermInfo xmlns="http://schemas.microsoft.com/office/infopath/2007/PartnerControls">
          <TermName xmlns="http://schemas.microsoft.com/office/infopath/2007/PartnerControls">MBIE</TermName>
          <TermId xmlns="http://schemas.microsoft.com/office/infopath/2007/PartnerControls">891a73b2-255c-4299-97c0-3dc8e67bb644</TermId>
        </TermInfo>
      </Terms>
    </g50322b26d564f05a9c66a524a045680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" ma:contentTypeID="0x0101003059AA4578F097468D5CF95ED4BA150606005B2D8026284B4E4C9B99F211DFDC13DE" ma:contentTypeVersion="5" ma:contentTypeDescription="" ma:contentTypeScope="" ma:versionID="2fef52a709b746cc2493e79fdf057636">
  <xsd:schema xmlns:xsd="http://www.w3.org/2001/XMLSchema" xmlns:xs="http://www.w3.org/2001/XMLSchema" xmlns:p="http://schemas.microsoft.com/office/2006/metadata/properties" xmlns:ns1="http://schemas.microsoft.com/sharepoint/v3" xmlns:ns2="a068449e-65ee-4451-8dc9-32a3bd1ec357" targetNamespace="http://schemas.microsoft.com/office/2006/metadata/properties" ma:root="true" ma:fieldsID="fc33ceb68626a53c7f5a9b3052c16ab2" ns1:_="" ns2:_="">
    <xsd:import namespace="http://schemas.microsoft.com/sharepoint/v3"/>
    <xsd:import namespace="a068449e-65ee-4451-8dc9-32a3bd1ec357"/>
    <xsd:element name="properties">
      <xsd:complexType>
        <xsd:sequence>
          <xsd:element name="documentManagement">
            <xsd:complexType>
              <xsd:all>
                <xsd:element ref="ns2:Owner"/>
                <xsd:element ref="ns2:i4bd4c3b2d404df29c9a674c7d83c0c9" minOccurs="0"/>
                <xsd:element ref="ns2:TaxCatchAll" minOccurs="0"/>
                <xsd:element ref="ns2:TaxCatchAllLabel" minOccurs="0"/>
                <xsd:element ref="ns2:d7af982e400f482187269421307f3b6f" minOccurs="0"/>
                <xsd:element ref="ns1:RoutingRuleDescription"/>
                <xsd:element ref="ns2:g50322b26d564f05a9c66a524a045680" minOccurs="0"/>
                <xsd:element ref="ns2:g8600986cf9d4ea89778b493af454d63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RoutingRuleDescription" ma:index="16" ma:displayName="Description" ma:internalName="RoutingRuleDescription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68449e-65ee-4451-8dc9-32a3bd1ec357" elementFormDefault="qualified">
    <xsd:import namespace="http://schemas.microsoft.com/office/2006/documentManagement/types"/>
    <xsd:import namespace="http://schemas.microsoft.com/office/infopath/2007/PartnerControls"/>
    <xsd:element name="Owner" ma:index="8" ma:displayName="Owner" ma:list="UserInfo" ma:SearchPeopleOnly="false" ma:SharePointGroup="0" ma:internalName="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4bd4c3b2d404df29c9a674c7d83c0c9" ma:index="9" nillable="true" ma:taxonomy="true" ma:internalName="i4bd4c3b2d404df29c9a674c7d83c0c9" ma:taxonomyFieldName="Topic" ma:displayName="MBIETag-Do-Not-Use" ma:default="" ma:fieldId="{24bd4c3b-2d40-4df2-9c9a-674c7d83c0c9}" ma:sspId="1531cb89-fdc1-498b-b6b8-d8329ac0e46c" ma:termSetId="52f172d6-ec9a-4e83-aed6-fe5b3fb2214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897c6e4f-4628-4748-a94d-bb4d3ea25c94}" ma:internalName="TaxCatchAll" ma:showField="CatchAllData" ma:web="a068449e-65ee-4451-8dc9-32a3bd1ec3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1" nillable="true" ma:displayName="Taxonomy Catch All Column1" ma:hidden="true" ma:list="{897c6e4f-4628-4748-a94d-bb4d3ea25c94}" ma:internalName="TaxCatchAllLabel" ma:readOnly="true" ma:showField="CatchAllDataLabel" ma:web="a068449e-65ee-4451-8dc9-32a3bd1ec3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7af982e400f482187269421307f3b6f" ma:index="13" nillable="true" ma:taxonomy="true" ma:internalName="d7af982e400f482187269421307f3b6f" ma:taxonomyFieldName="BusinessGroup" ma:displayName="Business Group" ma:default="" ma:fieldId="{d7af982e-400f-4821-8726-9421307f3b6f}" ma:taxonomyMulti="true" ma:sspId="1531cb89-fdc1-498b-b6b8-d8329ac0e46c" ma:termSetId="7a1136d2-9002-4d20-91f3-05b2733fa35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50322b26d564f05a9c66a524a045680" ma:index="17" nillable="true" ma:taxonomy="true" ma:internalName="g50322b26d564f05a9c66a524a045680" ma:taxonomyFieldName="Agency" ma:displayName="Agency" ma:default="" ma:fieldId="{050322b2-6d56-4f05-a9c6-6a524a045680}" ma:sspId="1531cb89-fdc1-498b-b6b8-d8329ac0e46c" ma:termSetId="8baf7922-63ac-4231-a256-78633b2de4b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8600986cf9d4ea89778b493af454d63" ma:index="19" nillable="true" ma:taxonomy="true" ma:internalName="g8600986cf9d4ea89778b493af454d63" ma:taxonomyFieldName="MBIETags" ma:displayName="MBIE Tag" ma:default="" ma:fieldId="{08600986-cf9d-4ea8-9778-b493af454d63}" ma:taxonomyMulti="true" ma:sspId="1531cb89-fdc1-498b-b6b8-d8329ac0e46c" ma:termSetId="513ae6a6-cb76-4a9c-bff3-1e5dd37514f6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5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04FB51-B7D0-4509-A287-E925F4B297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15CF4E-826C-422C-A1E5-F6B4820091C8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elements/1.1/"/>
    <ds:schemaRef ds:uri="a068449e-65ee-4451-8dc9-32a3bd1ec357"/>
    <ds:schemaRef ds:uri="http://purl.org/dc/terms/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FAFD4A16-91F3-4BE4-B1A3-64E8751F6C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068449e-65ee-4451-8dc9-32a3bd1ec3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1682</TotalTime>
  <Words>452</Words>
  <Application>Microsoft Office PowerPoint</Application>
  <PresentationFormat>On-screen Show (4:3)</PresentationFormat>
  <Paragraphs>92</Paragraphs>
  <Slides>16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Visio</vt:lpstr>
      <vt:lpstr>Canterbury Technical Forum 10 September 2013</vt:lpstr>
      <vt:lpstr>PowerPoint Presentation</vt:lpstr>
      <vt:lpstr>PowerPoint Presentation</vt:lpstr>
      <vt:lpstr>PowerPoint Presentation</vt:lpstr>
      <vt:lpstr>PowerPoint Presentation</vt:lpstr>
      <vt:lpstr>Canterbury Earthquakes Royal Commission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Labour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MBE PowerPoint presentation template</dc:title>
  <dc:creator>Tim Hansen</dc:creator>
  <cp:keywords>PowerPoint, template, presentation, template</cp:keywords>
  <cp:lastModifiedBy>Mike Stannard</cp:lastModifiedBy>
  <cp:revision>49</cp:revision>
  <cp:lastPrinted>2013-09-09T04:20:04Z</cp:lastPrinted>
  <dcterms:created xsi:type="dcterms:W3CDTF">2013-04-15T01:45:38Z</dcterms:created>
  <dcterms:modified xsi:type="dcterms:W3CDTF">2013-09-09T20:45:51Z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0x0101003059AA4578F097468D5CF95ED4BA150606005B2D8026284B4E4C9B99F211DFDC13DE</vt:lpwstr>
  </property>
  <property fmtid="{D5CDD505-2E9C-101B-9397-08002B2CF9AE}" pid="3" name="MBIECategory">
    <vt:lpwstr/>
  </property>
  <property fmtid="{D5CDD505-2E9C-101B-9397-08002B2CF9AE}" pid="4" name="MBIEFormCategory">
    <vt:lpwstr/>
  </property>
  <property fmtid="{D5CDD505-2E9C-101B-9397-08002B2CF9AE}" pid="5" name="Topic">
    <vt:lpwstr/>
  </property>
  <property fmtid="{D5CDD505-2E9C-101B-9397-08002B2CF9AE}" pid="6" name="Agency">
    <vt:lpwstr>7;#MBIE|891a73b2-255c-4299-97c0-3dc8e67bb644</vt:lpwstr>
  </property>
  <property fmtid="{D5CDD505-2E9C-101B-9397-08002B2CF9AE}" pid="7" name="BusinessGroup">
    <vt:lpwstr>3;#Strategy and governance|c8d882d5-054e-4cc1-97f0-a51cd759e736;#9;#Communications|bb8b21fe-290c-4e45-9cbf-8b38b84c83c0</vt:lpwstr>
  </property>
  <property fmtid="{D5CDD505-2E9C-101B-9397-08002B2CF9AE}" pid="8" name="g50322b26d564f05a9c66a524a045680">
    <vt:lpwstr/>
  </property>
  <property fmtid="{D5CDD505-2E9C-101B-9397-08002B2CF9AE}" pid="9" name="Business Group">
    <vt:lpwstr/>
  </property>
  <property fmtid="{D5CDD505-2E9C-101B-9397-08002B2CF9AE}" pid="10" name="jabf5943e25b4fd1bb73c2f854a1a55d">
    <vt:lpwstr/>
  </property>
  <property fmtid="{D5CDD505-2E9C-101B-9397-08002B2CF9AE}" pid="11" name="MBIETags">
    <vt:lpwstr>36;#Communications|2e360c10-d113-4abc-bebd-7b7605c7d0ab</vt:lpwstr>
  </property>
  <property fmtid="{D5CDD505-2E9C-101B-9397-08002B2CF9AE}" pid="12" name="ie659c8e2d6b4ef6965133b43487581b">
    <vt:lpwstr/>
  </property>
  <property fmtid="{D5CDD505-2E9C-101B-9397-08002B2CF9AE}" pid="13" name="pb7332f13bb94cd89ec2cad81f3b8644">
    <vt:lpwstr/>
  </property>
  <property fmtid="{D5CDD505-2E9C-101B-9397-08002B2CF9AE}" pid="14" name="MBIEAuthor">
    <vt:lpwstr/>
  </property>
  <property fmtid="{D5CDD505-2E9C-101B-9397-08002B2CF9AE}" pid="15" name="xd_Signature">
    <vt:bool>false</vt:bool>
  </property>
  <property fmtid="{D5CDD505-2E9C-101B-9397-08002B2CF9AE}" pid="16" name="xd_ProgID">
    <vt:lpwstr/>
  </property>
  <property fmtid="{D5CDD505-2E9C-101B-9397-08002B2CF9AE}" pid="17" name="TemplateUrl">
    <vt:lpwstr/>
  </property>
</Properties>
</file>