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64" r:id="rId5"/>
    <p:sldId id="258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DBC875-C065-40CF-9D30-B3FE71A10098}" type="datetimeFigureOut">
              <a:rPr lang="en-NZ" smtClean="0"/>
              <a:t>30/01/2013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ECFA84-873A-4D19-B385-7D777C0863C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802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CFA84-873A-4D19-B385-7D777C0863C8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7212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EE29-0C2B-4FEA-B6B1-DC574272E0A1}" type="datetimeFigureOut">
              <a:rPr lang="en-NZ" smtClean="0"/>
              <a:t>30/01/2013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4C54-8CF2-438F-AD9A-D2A315C95DD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29826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EE29-0C2B-4FEA-B6B1-DC574272E0A1}" type="datetimeFigureOut">
              <a:rPr lang="en-NZ" smtClean="0"/>
              <a:t>30/01/2013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4C54-8CF2-438F-AD9A-D2A315C95DD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73571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EE29-0C2B-4FEA-B6B1-DC574272E0A1}" type="datetimeFigureOut">
              <a:rPr lang="en-NZ" smtClean="0"/>
              <a:t>30/01/2013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4C54-8CF2-438F-AD9A-D2A315C95DD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57640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EE29-0C2B-4FEA-B6B1-DC574272E0A1}" type="datetimeFigureOut">
              <a:rPr lang="en-NZ" smtClean="0"/>
              <a:t>30/01/2013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4C54-8CF2-438F-AD9A-D2A315C95DD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8365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EE29-0C2B-4FEA-B6B1-DC574272E0A1}" type="datetimeFigureOut">
              <a:rPr lang="en-NZ" smtClean="0"/>
              <a:t>30/01/2013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4C54-8CF2-438F-AD9A-D2A315C95DD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02801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EE29-0C2B-4FEA-B6B1-DC574272E0A1}" type="datetimeFigureOut">
              <a:rPr lang="en-NZ" smtClean="0"/>
              <a:t>30/01/2013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4C54-8CF2-438F-AD9A-D2A315C95DD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37484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EE29-0C2B-4FEA-B6B1-DC574272E0A1}" type="datetimeFigureOut">
              <a:rPr lang="en-NZ" smtClean="0"/>
              <a:t>30/01/2013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4C54-8CF2-438F-AD9A-D2A315C95DD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6699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EE29-0C2B-4FEA-B6B1-DC574272E0A1}" type="datetimeFigureOut">
              <a:rPr lang="en-NZ" smtClean="0"/>
              <a:t>30/01/2013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4C54-8CF2-438F-AD9A-D2A315C95DD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50710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EE29-0C2B-4FEA-B6B1-DC574272E0A1}" type="datetimeFigureOut">
              <a:rPr lang="en-NZ" smtClean="0"/>
              <a:t>30/01/2013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4C54-8CF2-438F-AD9A-D2A315C95DD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50939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EE29-0C2B-4FEA-B6B1-DC574272E0A1}" type="datetimeFigureOut">
              <a:rPr lang="en-NZ" smtClean="0"/>
              <a:t>30/01/2013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4C54-8CF2-438F-AD9A-D2A315C95DD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76926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EE29-0C2B-4FEA-B6B1-DC574272E0A1}" type="datetimeFigureOut">
              <a:rPr lang="en-NZ" smtClean="0"/>
              <a:t>30/01/2013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4C54-8CF2-438F-AD9A-D2A315C95DD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34901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5EE29-0C2B-4FEA-B6B1-DC574272E0A1}" type="datetimeFigureOut">
              <a:rPr lang="en-NZ" smtClean="0"/>
              <a:t>30/01/2013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A4C54-8CF2-438F-AD9A-D2A315C95DD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80785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3267794"/>
          </a:xfrm>
        </p:spPr>
        <p:txBody>
          <a:bodyPr>
            <a:normAutofit/>
          </a:bodyPr>
          <a:lstStyle/>
          <a:p>
            <a:pPr algn="l"/>
            <a:r>
              <a:rPr lang="en-NZ" sz="3000" b="1" dirty="0" smtClean="0"/>
              <a:t>Review of </a:t>
            </a:r>
            <a:r>
              <a:rPr lang="en-NZ" sz="3000" b="1" dirty="0"/>
              <a:t>liquefaction hazard information in eastern Canterbury, including Christchurch City and parts of Selwyn, </a:t>
            </a:r>
            <a:r>
              <a:rPr lang="en-NZ" sz="3000" b="1" dirty="0" err="1"/>
              <a:t>Waimakariri</a:t>
            </a:r>
            <a:r>
              <a:rPr lang="en-NZ" sz="3000" b="1" dirty="0"/>
              <a:t> and </a:t>
            </a:r>
            <a:r>
              <a:rPr lang="en-NZ" sz="3000" b="1" dirty="0" smtClean="0"/>
              <a:t>Hurunui Districts</a:t>
            </a:r>
            <a:r>
              <a:rPr lang="en-NZ" sz="3200" dirty="0" smtClean="0"/>
              <a:t/>
            </a:r>
            <a:br>
              <a:rPr lang="en-NZ" sz="3200" dirty="0" smtClean="0"/>
            </a:br>
            <a:r>
              <a:rPr lang="en-NZ" sz="3200" dirty="0"/>
              <a:t>H. L. Brackley (</a:t>
            </a:r>
            <a:r>
              <a:rPr lang="en-NZ" sz="3200" dirty="0" smtClean="0"/>
              <a:t>compiler)</a:t>
            </a:r>
            <a:endParaRPr lang="en-N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NZ" sz="1800" dirty="0" smtClean="0"/>
              <a:t>ECan Report No:  R12/83</a:t>
            </a:r>
          </a:p>
          <a:p>
            <a:r>
              <a:rPr lang="en-NZ" sz="1800" dirty="0" smtClean="0"/>
              <a:t>GNS Science Consultancy Report 2012/218</a:t>
            </a:r>
          </a:p>
          <a:p>
            <a:r>
              <a:rPr lang="en-NZ" sz="1800" dirty="0" smtClean="0"/>
              <a:t>September 2012-</a:t>
            </a:r>
            <a:r>
              <a:rPr lang="en-NZ" sz="1800" b="1" dirty="0" smtClean="0"/>
              <a:t>FINAL December 2012</a:t>
            </a:r>
            <a:endParaRPr lang="en-NZ" sz="1800" b="1" dirty="0"/>
          </a:p>
        </p:txBody>
      </p:sp>
    </p:spTree>
    <p:extLst>
      <p:ext uri="{BB962C8B-B14F-4D97-AF65-F5344CB8AC3E}">
        <p14:creationId xmlns:p14="http://schemas.microsoft.com/office/powerpoint/2010/main" val="32516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Authors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NZ" sz="1600" dirty="0"/>
              <a:t>Peter Almond (Lincoln University</a:t>
            </a:r>
            <a:r>
              <a:rPr lang="en-NZ" sz="1600" dirty="0" smtClean="0"/>
              <a:t>)		</a:t>
            </a:r>
            <a:r>
              <a:rPr lang="en-NZ" sz="1600" dirty="0" smtClean="0"/>
              <a:t>Nick Harwood (Coffey </a:t>
            </a:r>
            <a:r>
              <a:rPr lang="en-NZ" sz="1600" dirty="0" err="1" smtClean="0"/>
              <a:t>Geotechnics</a:t>
            </a:r>
            <a:r>
              <a:rPr lang="en-NZ" sz="1600" dirty="0" smtClean="0"/>
              <a:t> Ltd)</a:t>
            </a:r>
          </a:p>
          <a:p>
            <a:pPr marL="0" indent="0">
              <a:buNone/>
            </a:pPr>
            <a:r>
              <a:rPr lang="en-NZ" sz="800" dirty="0" smtClean="0"/>
              <a:t>	</a:t>
            </a:r>
            <a:endParaRPr lang="en-NZ" sz="800" dirty="0"/>
          </a:p>
          <a:p>
            <a:pPr marL="0" indent="0">
              <a:buNone/>
            </a:pPr>
            <a:r>
              <a:rPr lang="en-NZ" sz="1600" dirty="0"/>
              <a:t>David Barrell (GNS Science</a:t>
            </a:r>
            <a:r>
              <a:rPr lang="en-NZ" sz="1600" dirty="0" smtClean="0"/>
              <a:t>)			</a:t>
            </a:r>
            <a:r>
              <a:rPr lang="en-NZ" sz="1600" dirty="0" smtClean="0"/>
              <a:t>Marion Irwin (Environment Canterbury)</a:t>
            </a:r>
          </a:p>
          <a:p>
            <a:endParaRPr lang="en-NZ" sz="800" dirty="0"/>
          </a:p>
          <a:p>
            <a:pPr marL="0" indent="0">
              <a:buNone/>
            </a:pPr>
            <a:r>
              <a:rPr lang="en-NZ" sz="1600" dirty="0"/>
              <a:t>John Begg (GNS Science</a:t>
            </a:r>
            <a:r>
              <a:rPr lang="en-NZ" sz="1600" dirty="0" smtClean="0"/>
              <a:t>)			</a:t>
            </a:r>
            <a:r>
              <a:rPr lang="en-NZ" sz="1600" dirty="0" smtClean="0"/>
              <a:t>Mike Jacka (Tonkin &amp; Taylor Ltd)</a:t>
            </a:r>
          </a:p>
          <a:p>
            <a:endParaRPr lang="en-NZ" sz="800" dirty="0"/>
          </a:p>
          <a:p>
            <a:pPr marL="0" indent="0">
              <a:buNone/>
            </a:pPr>
            <a:r>
              <a:rPr lang="en-NZ" sz="1600" dirty="0"/>
              <a:t>Kelvin Berryman (GNS Science</a:t>
            </a:r>
            <a:r>
              <a:rPr lang="en-NZ" sz="1600" dirty="0" smtClean="0"/>
              <a:t>)			</a:t>
            </a:r>
            <a:r>
              <a:rPr lang="en-NZ" sz="1600" dirty="0" smtClean="0"/>
              <a:t>Katie Jones (GNS Science)</a:t>
            </a:r>
          </a:p>
          <a:p>
            <a:endParaRPr lang="en-NZ" sz="800" dirty="0"/>
          </a:p>
          <a:p>
            <a:pPr marL="0" indent="0">
              <a:buNone/>
            </a:pPr>
            <a:r>
              <a:rPr lang="en-NZ" sz="1600" dirty="0"/>
              <a:t>Hannah Brackley (GNS Science</a:t>
            </a:r>
            <a:r>
              <a:rPr lang="en-NZ" sz="1600" dirty="0" smtClean="0"/>
              <a:t>)			</a:t>
            </a:r>
            <a:r>
              <a:rPr lang="en-NZ" sz="1600" dirty="0" smtClean="0"/>
              <a:t>Julie Lee (GNS Science)</a:t>
            </a:r>
          </a:p>
          <a:p>
            <a:pPr marL="0" indent="0">
              <a:buNone/>
            </a:pPr>
            <a:r>
              <a:rPr lang="en-NZ" sz="800" dirty="0" smtClean="0"/>
              <a:t>	</a:t>
            </a:r>
            <a:endParaRPr lang="en-NZ" sz="800" dirty="0"/>
          </a:p>
          <a:p>
            <a:pPr marL="0" indent="0">
              <a:buNone/>
            </a:pPr>
            <a:r>
              <a:rPr lang="en-NZ" sz="1600" dirty="0"/>
              <a:t>Steve Christensen (</a:t>
            </a:r>
            <a:r>
              <a:rPr lang="en-NZ" sz="1600" dirty="0" err="1"/>
              <a:t>Beca</a:t>
            </a:r>
            <a:r>
              <a:rPr lang="en-NZ" sz="1600" dirty="0"/>
              <a:t> Infrastructure Ltd</a:t>
            </a:r>
            <a:r>
              <a:rPr lang="en-NZ" sz="1600" dirty="0" smtClean="0"/>
              <a:t>)	 	</a:t>
            </a:r>
            <a:r>
              <a:rPr lang="en-NZ" sz="1600" dirty="0" smtClean="0"/>
              <a:t>Ian </a:t>
            </a:r>
            <a:r>
              <a:rPr lang="en-NZ" sz="1600" dirty="0" err="1" smtClean="0"/>
              <a:t>McCahon</a:t>
            </a:r>
            <a:r>
              <a:rPr lang="en-NZ" sz="1600" dirty="0" smtClean="0"/>
              <a:t> (</a:t>
            </a:r>
            <a:r>
              <a:rPr lang="en-NZ" sz="1600" dirty="0" err="1" smtClean="0"/>
              <a:t>Geotech</a:t>
            </a:r>
            <a:r>
              <a:rPr lang="en-NZ" sz="1600" dirty="0" smtClean="0"/>
              <a:t> Consulting Ltd)</a:t>
            </a:r>
          </a:p>
          <a:p>
            <a:pPr marL="0" indent="0">
              <a:buNone/>
            </a:pPr>
            <a:r>
              <a:rPr lang="en-NZ" sz="800" dirty="0" smtClean="0"/>
              <a:t>	</a:t>
            </a:r>
            <a:endParaRPr lang="en-NZ" sz="800" dirty="0"/>
          </a:p>
          <a:p>
            <a:pPr marL="0" indent="0">
              <a:buNone/>
            </a:pPr>
            <a:r>
              <a:rPr lang="en-NZ" sz="1600" dirty="0" smtClean="0"/>
              <a:t>Grant Dellow (GNS Science) 			</a:t>
            </a:r>
            <a:r>
              <a:rPr lang="en-NZ" sz="1600" dirty="0" smtClean="0"/>
              <a:t>Tim </a:t>
            </a:r>
            <a:r>
              <a:rPr lang="en-NZ" sz="1600" dirty="0" err="1" smtClean="0"/>
              <a:t>McMorran</a:t>
            </a:r>
            <a:r>
              <a:rPr lang="en-NZ" sz="1600" dirty="0" smtClean="0"/>
              <a:t> (</a:t>
            </a:r>
            <a:r>
              <a:rPr lang="en-NZ" sz="1600" dirty="0" err="1" smtClean="0"/>
              <a:t>Golder</a:t>
            </a:r>
            <a:r>
              <a:rPr lang="en-NZ" sz="1600" dirty="0" smtClean="0"/>
              <a:t> Associates)</a:t>
            </a:r>
          </a:p>
          <a:p>
            <a:endParaRPr lang="en-NZ" sz="800" dirty="0" smtClean="0"/>
          </a:p>
          <a:p>
            <a:pPr marL="0" indent="0">
              <a:buNone/>
            </a:pPr>
            <a:r>
              <a:rPr lang="en-NZ" sz="1600" dirty="0" smtClean="0"/>
              <a:t>Jeff </a:t>
            </a:r>
            <a:r>
              <a:rPr lang="en-NZ" sz="1600" dirty="0"/>
              <a:t>Fraser (</a:t>
            </a:r>
            <a:r>
              <a:rPr lang="en-NZ" sz="1600" dirty="0" err="1"/>
              <a:t>Golder</a:t>
            </a:r>
            <a:r>
              <a:rPr lang="en-NZ" sz="1600" dirty="0"/>
              <a:t> Associates</a:t>
            </a:r>
            <a:r>
              <a:rPr lang="en-NZ" sz="1600" dirty="0" smtClean="0"/>
              <a:t>)			</a:t>
            </a:r>
            <a:r>
              <a:rPr lang="en-NZ" sz="1600" dirty="0" smtClean="0"/>
              <a:t>David Scott (Environment Canterbury)</a:t>
            </a:r>
            <a:endParaRPr lang="en-NZ" sz="1600" dirty="0" smtClean="0"/>
          </a:p>
          <a:p>
            <a:endParaRPr lang="en-NZ" sz="800" dirty="0"/>
          </a:p>
          <a:p>
            <a:pPr marL="0" indent="0">
              <a:buNone/>
            </a:pPr>
            <a:r>
              <a:rPr lang="en-NZ" sz="1600" dirty="0"/>
              <a:t>Helen Grant (Environment Canterbury</a:t>
            </a:r>
            <a:r>
              <a:rPr lang="en-NZ" sz="1600" dirty="0" smtClean="0"/>
              <a:t>)		</a:t>
            </a:r>
            <a:r>
              <a:rPr lang="en-NZ" sz="1600" dirty="0" smtClean="0"/>
              <a:t>Dougal Townsend (GNS Science)</a:t>
            </a:r>
          </a:p>
          <a:p>
            <a:endParaRPr lang="en-NZ" sz="1600" dirty="0"/>
          </a:p>
        </p:txBody>
      </p:sp>
    </p:spTree>
    <p:extLst>
      <p:ext uri="{BB962C8B-B14F-4D97-AF65-F5344CB8AC3E}">
        <p14:creationId xmlns:p14="http://schemas.microsoft.com/office/powerpoint/2010/main" val="347806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NZ" sz="2400" dirty="0" smtClean="0"/>
              <a:t>Map of project area (outlined in red)</a:t>
            </a:r>
            <a:endParaRPr lang="en-NZ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902886"/>
            <a:ext cx="4680520" cy="5497692"/>
          </a:xfrm>
        </p:spPr>
      </p:pic>
    </p:spTree>
    <p:extLst>
      <p:ext uri="{BB962C8B-B14F-4D97-AF65-F5344CB8AC3E}">
        <p14:creationId xmlns:p14="http://schemas.microsoft.com/office/powerpoint/2010/main" val="228621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Methodology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en-NZ" dirty="0" smtClean="0"/>
              <a:t>Mapping of where </a:t>
            </a:r>
            <a:r>
              <a:rPr lang="en-NZ" dirty="0"/>
              <a:t>liquefaction and lateral spreading happened during the </a:t>
            </a:r>
            <a:r>
              <a:rPr lang="en-NZ" dirty="0" smtClean="0"/>
              <a:t>2010-2011quakes and using information </a:t>
            </a:r>
            <a:r>
              <a:rPr lang="en-NZ" dirty="0"/>
              <a:t>on other historic earthquakes. </a:t>
            </a:r>
          </a:p>
          <a:p>
            <a:pPr marL="0" lvl="0" indent="0">
              <a:buNone/>
            </a:pPr>
            <a:endParaRPr lang="en-NZ" dirty="0" smtClean="0"/>
          </a:p>
          <a:p>
            <a:pPr lvl="0"/>
            <a:r>
              <a:rPr lang="en-NZ" dirty="0" smtClean="0"/>
              <a:t>Comparing </a:t>
            </a:r>
            <a:r>
              <a:rPr lang="en-NZ" dirty="0"/>
              <a:t>these maps with existing liquefaction susceptibility </a:t>
            </a:r>
            <a:r>
              <a:rPr lang="en-NZ" dirty="0" smtClean="0"/>
              <a:t>maps (</a:t>
            </a:r>
            <a:r>
              <a:rPr lang="en-NZ" dirty="0" err="1" smtClean="0"/>
              <a:t>ie</a:t>
            </a:r>
            <a:r>
              <a:rPr lang="en-NZ" dirty="0" smtClean="0"/>
              <a:t> where liquefaction had been </a:t>
            </a:r>
            <a:r>
              <a:rPr lang="en-NZ" dirty="0" err="1" smtClean="0"/>
              <a:t>pedicted</a:t>
            </a:r>
            <a:r>
              <a:rPr lang="en-NZ" dirty="0" smtClean="0"/>
              <a:t>)</a:t>
            </a:r>
          </a:p>
          <a:p>
            <a:pPr lvl="0"/>
            <a:endParaRPr lang="en-NZ" dirty="0" smtClean="0"/>
          </a:p>
          <a:p>
            <a:pPr lvl="0"/>
            <a:r>
              <a:rPr lang="en-NZ" dirty="0" smtClean="0"/>
              <a:t>Collecting </a:t>
            </a:r>
            <a:r>
              <a:rPr lang="en-NZ" dirty="0"/>
              <a:t>available geotechnical data, including data from council records, and creating a 3D geological/geotechnical model for the project area. </a:t>
            </a:r>
            <a:endParaRPr lang="en-NZ" dirty="0" smtClean="0"/>
          </a:p>
          <a:p>
            <a:pPr marL="0" lvl="0" indent="0">
              <a:buNone/>
            </a:pPr>
            <a:endParaRPr lang="en-NZ" dirty="0"/>
          </a:p>
          <a:p>
            <a:pPr lvl="0"/>
            <a:r>
              <a:rPr lang="en-NZ" dirty="0"/>
              <a:t>Calculating ground shaking from the regional earthquake model. </a:t>
            </a:r>
            <a:endParaRPr lang="en-NZ" dirty="0" smtClean="0"/>
          </a:p>
          <a:p>
            <a:pPr marL="0" lvl="0" indent="0">
              <a:buNone/>
            </a:pPr>
            <a:endParaRPr lang="en-NZ" dirty="0"/>
          </a:p>
          <a:p>
            <a:pPr lvl="0"/>
            <a:r>
              <a:rPr lang="en-NZ" dirty="0"/>
              <a:t>Creating maps that councils can use to guide future development and the level of geotechnical investigation required. 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0265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65304"/>
            <a:ext cx="8229600" cy="576064"/>
          </a:xfrm>
        </p:spPr>
        <p:txBody>
          <a:bodyPr>
            <a:normAutofit/>
          </a:bodyPr>
          <a:lstStyle/>
          <a:p>
            <a:r>
              <a:rPr lang="en-NZ" sz="2000" dirty="0"/>
              <a:t>Liquefaction assessment area map </a:t>
            </a:r>
          </a:p>
        </p:txBody>
      </p:sp>
      <p:pic>
        <p:nvPicPr>
          <p:cNvPr id="7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32656"/>
            <a:ext cx="4896543" cy="5821066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0"/>
            <a:ext cx="5004394" cy="594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1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2400" u="sng" dirty="0"/>
              <a:t>Liquefaction assessment areas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7984" y="1492460"/>
            <a:ext cx="3168352" cy="4525963"/>
          </a:xfrm>
        </p:spPr>
        <p:txBody>
          <a:bodyPr>
            <a:normAutofit fontScale="62500" lnSpcReduction="20000"/>
          </a:bodyPr>
          <a:lstStyle/>
          <a:p>
            <a:pPr marL="0" lvl="0" indent="0" algn="ctr">
              <a:buNone/>
            </a:pPr>
            <a:r>
              <a:rPr lang="en-NZ" u="sng" dirty="0"/>
              <a:t>Liquefaction assessment needed</a:t>
            </a:r>
            <a:r>
              <a:rPr lang="en-NZ" dirty="0"/>
              <a:t> </a:t>
            </a:r>
            <a:endParaRPr lang="en-NZ" dirty="0" smtClean="0"/>
          </a:p>
          <a:p>
            <a:r>
              <a:rPr lang="en-NZ" dirty="0" smtClean="0"/>
              <a:t>Eastern part of the project area, some low-lying areas of Banks Peninsula. </a:t>
            </a:r>
          </a:p>
          <a:p>
            <a:pPr lvl="0"/>
            <a:r>
              <a:rPr lang="en-NZ" dirty="0" smtClean="0"/>
              <a:t>small </a:t>
            </a:r>
            <a:r>
              <a:rPr lang="en-NZ" dirty="0"/>
              <a:t>to considerable likelihood of damaging liquefaction </a:t>
            </a:r>
            <a:endParaRPr lang="en-NZ" dirty="0" smtClean="0"/>
          </a:p>
          <a:p>
            <a:pPr lvl="0"/>
            <a:r>
              <a:rPr lang="en-NZ" dirty="0" smtClean="0"/>
              <a:t>Specific </a:t>
            </a:r>
            <a:r>
              <a:rPr lang="en-NZ" dirty="0"/>
              <a:t>investigation of liquefaction susceptibility is </a:t>
            </a:r>
            <a:r>
              <a:rPr lang="en-NZ" dirty="0" smtClean="0"/>
              <a:t>required. </a:t>
            </a:r>
          </a:p>
          <a:p>
            <a:pPr marL="0" lvl="0" indent="0">
              <a:buNone/>
            </a:pPr>
            <a:endParaRPr lang="en-NZ" dirty="0" smtClean="0"/>
          </a:p>
          <a:p>
            <a:pPr lvl="0"/>
            <a:r>
              <a:rPr lang="en-NZ" dirty="0" smtClean="0"/>
              <a:t>Assessment </a:t>
            </a:r>
            <a:r>
              <a:rPr lang="en-NZ" dirty="0"/>
              <a:t>of other geotechnical </a:t>
            </a:r>
            <a:r>
              <a:rPr lang="en-NZ" dirty="0" smtClean="0"/>
              <a:t>hazards still required.</a:t>
            </a:r>
            <a:endParaRPr lang="en-NZ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1484784"/>
            <a:ext cx="2952328" cy="4844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000" lvl="0" indent="-342000" algn="ctr">
              <a:lnSpc>
                <a:spcPct val="80000"/>
              </a:lnSpc>
              <a:spcBef>
                <a:spcPts val="480"/>
              </a:spcBef>
            </a:pPr>
            <a:r>
              <a:rPr lang="en-NZ" sz="2000" u="sng" dirty="0"/>
              <a:t>Damaging liquefaction </a:t>
            </a:r>
            <a:r>
              <a:rPr lang="en-NZ" sz="2000" u="sng" dirty="0" smtClean="0"/>
              <a:t>unlikely</a:t>
            </a:r>
          </a:p>
          <a:p>
            <a:pPr marL="342000" indent="-342000">
              <a:lnSpc>
                <a:spcPct val="80000"/>
              </a:lnSpc>
              <a:spcBef>
                <a:spcPts val="480"/>
              </a:spcBef>
              <a:buFont typeface="Arial" pitchFamily="34" charset="0"/>
              <a:buChar char="•"/>
            </a:pPr>
            <a:r>
              <a:rPr lang="en-NZ" sz="2000" dirty="0" smtClean="0"/>
              <a:t>Western part of the project area, and most of Banks Peninsula</a:t>
            </a:r>
          </a:p>
          <a:p>
            <a:pPr>
              <a:lnSpc>
                <a:spcPct val="80000"/>
              </a:lnSpc>
              <a:spcBef>
                <a:spcPts val="480"/>
              </a:spcBef>
            </a:pPr>
            <a:r>
              <a:rPr lang="en-NZ" sz="2000" dirty="0" smtClean="0"/>
              <a:t> </a:t>
            </a:r>
          </a:p>
          <a:p>
            <a:pPr marL="342000" lvl="0" indent="-342000">
              <a:lnSpc>
                <a:spcPct val="80000"/>
              </a:lnSpc>
              <a:spcBef>
                <a:spcPts val="480"/>
              </a:spcBef>
              <a:buFont typeface="Arial" pitchFamily="34" charset="0"/>
              <a:buChar char="•"/>
            </a:pPr>
            <a:r>
              <a:rPr lang="en-NZ" sz="2000" dirty="0" smtClean="0"/>
              <a:t>Little </a:t>
            </a:r>
            <a:r>
              <a:rPr lang="en-NZ" sz="2000" dirty="0"/>
              <a:t>or no likelihood of damaging liquefaction </a:t>
            </a:r>
            <a:endParaRPr lang="en-NZ" sz="2000" dirty="0" smtClean="0"/>
          </a:p>
          <a:p>
            <a:pPr marL="342000" lvl="0" indent="-342000">
              <a:lnSpc>
                <a:spcPct val="80000"/>
              </a:lnSpc>
              <a:spcBef>
                <a:spcPts val="480"/>
              </a:spcBef>
              <a:buFont typeface="Arial" pitchFamily="34" charset="0"/>
              <a:buChar char="•"/>
            </a:pPr>
            <a:r>
              <a:rPr lang="en-NZ" sz="2000" dirty="0" smtClean="0"/>
              <a:t>Investigations can </a:t>
            </a:r>
            <a:r>
              <a:rPr lang="en-NZ" sz="2000" dirty="0"/>
              <a:t>be designed primarily for other geotechnical hazards</a:t>
            </a:r>
            <a:r>
              <a:rPr lang="en-NZ" sz="2000" dirty="0" smtClean="0"/>
              <a:t>.</a:t>
            </a:r>
          </a:p>
          <a:p>
            <a:pPr marL="342000" lvl="0" indent="-342000">
              <a:lnSpc>
                <a:spcPct val="80000"/>
              </a:lnSpc>
              <a:spcBef>
                <a:spcPts val="480"/>
              </a:spcBef>
              <a:buFont typeface="Arial" pitchFamily="34" charset="0"/>
              <a:buChar char="•"/>
            </a:pPr>
            <a:r>
              <a:rPr lang="en-NZ" sz="2000" dirty="0" smtClean="0"/>
              <a:t>But liquefaction must </a:t>
            </a:r>
            <a:r>
              <a:rPr lang="en-NZ" sz="2000" dirty="0"/>
              <a:t>at least be considered by the geotechnical professional in all cases.</a:t>
            </a:r>
          </a:p>
        </p:txBody>
      </p:sp>
    </p:spTree>
    <p:extLst>
      <p:ext uri="{BB962C8B-B14F-4D97-AF65-F5344CB8AC3E}">
        <p14:creationId xmlns:p14="http://schemas.microsoft.com/office/powerpoint/2010/main" val="265057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3600" b="1" dirty="0"/>
              <a:t>What the areas mean</a:t>
            </a:r>
            <a:r>
              <a:rPr lang="en-NZ" b="1" dirty="0"/>
              <a:t/>
            </a:r>
            <a:br>
              <a:rPr lang="en-NZ" b="1" dirty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3968" y="1124744"/>
            <a:ext cx="3970784" cy="4525963"/>
          </a:xfrm>
        </p:spPr>
        <p:txBody>
          <a:bodyPr>
            <a:normAutofit fontScale="25000" lnSpcReduction="20000"/>
          </a:bodyPr>
          <a:lstStyle/>
          <a:p>
            <a:pPr marL="2844000" indent="-2844000" algn="ctr">
              <a:lnSpc>
                <a:spcPct val="120000"/>
              </a:lnSpc>
              <a:buNone/>
            </a:pPr>
            <a:r>
              <a:rPr lang="en-NZ" sz="5600" b="1" u="sng" dirty="0"/>
              <a:t>Liquefaction Assessment Needed:</a:t>
            </a:r>
          </a:p>
          <a:p>
            <a:pPr marL="284400" lvl="0" indent="-284400">
              <a:lnSpc>
                <a:spcPct val="120000"/>
              </a:lnSpc>
              <a:spcBef>
                <a:spcPts val="0"/>
              </a:spcBef>
            </a:pPr>
            <a:r>
              <a:rPr lang="en-NZ" sz="5600" dirty="0" smtClean="0"/>
              <a:t>Future </a:t>
            </a:r>
            <a:r>
              <a:rPr lang="en-NZ" sz="5600" dirty="0"/>
              <a:t>design-level earthquakes may cause ground damage from liquefaction </a:t>
            </a:r>
            <a:endParaRPr lang="en-NZ" sz="5600" dirty="0" smtClean="0"/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endParaRPr lang="en-NZ" sz="5600" dirty="0" smtClean="0"/>
          </a:p>
          <a:p>
            <a:pPr marL="284400" lvl="0" indent="-284400">
              <a:lnSpc>
                <a:spcPct val="120000"/>
              </a:lnSpc>
              <a:spcBef>
                <a:spcPts val="0"/>
              </a:spcBef>
            </a:pPr>
            <a:r>
              <a:rPr lang="en-NZ" sz="5600" dirty="0" smtClean="0"/>
              <a:t>The </a:t>
            </a:r>
            <a:r>
              <a:rPr lang="en-NZ" sz="5600" dirty="0"/>
              <a:t>severity of damage is likely to range from negligible to severe, depending on local geological </a:t>
            </a:r>
            <a:r>
              <a:rPr lang="en-NZ" sz="5600" dirty="0" smtClean="0"/>
              <a:t>conditions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endParaRPr lang="en-NZ" sz="5600" dirty="0"/>
          </a:p>
          <a:p>
            <a:pPr marL="284400" lvl="0" indent="-284400">
              <a:lnSpc>
                <a:spcPct val="120000"/>
              </a:lnSpc>
              <a:spcBef>
                <a:spcPts val="0"/>
              </a:spcBef>
            </a:pPr>
            <a:r>
              <a:rPr lang="en-NZ" sz="5600" i="1" u="sng" dirty="0"/>
              <a:t>Any development necessitating geotechnical assessment must include specific identification and evaluation of liquefaction </a:t>
            </a:r>
            <a:r>
              <a:rPr lang="en-NZ" sz="5600" i="1" u="sng" dirty="0" smtClean="0"/>
              <a:t>hazard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endParaRPr lang="en-NZ" sz="5600" i="1" u="sng" dirty="0"/>
          </a:p>
          <a:p>
            <a:pPr marL="284400" lvl="0" indent="-284400">
              <a:lnSpc>
                <a:spcPct val="120000"/>
              </a:lnSpc>
              <a:spcBef>
                <a:spcPts val="0"/>
              </a:spcBef>
            </a:pPr>
            <a:r>
              <a:rPr lang="en-NZ" sz="5600" dirty="0"/>
              <a:t>If a particular site has already been assigned a </a:t>
            </a:r>
            <a:r>
              <a:rPr lang="en-NZ" sz="5600" i="1" dirty="0"/>
              <a:t>Technical Category</a:t>
            </a:r>
            <a:r>
              <a:rPr lang="en-NZ" sz="5600" i="1" u="sng" dirty="0"/>
              <a:t>, follow the DBH </a:t>
            </a:r>
            <a:r>
              <a:rPr lang="en-NZ" sz="5600" i="1" u="sng" dirty="0" smtClean="0"/>
              <a:t>Guidelines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endParaRPr lang="en-NZ" sz="5600" i="1" u="sng" dirty="0"/>
          </a:p>
          <a:p>
            <a:pPr marL="284400" lvl="0" indent="-284400">
              <a:lnSpc>
                <a:spcPct val="120000"/>
              </a:lnSpc>
              <a:spcBef>
                <a:spcPts val="0"/>
              </a:spcBef>
            </a:pPr>
            <a:r>
              <a:rPr lang="en-NZ" sz="5600" dirty="0"/>
              <a:t>If the site of interest is not assigned a </a:t>
            </a:r>
            <a:r>
              <a:rPr lang="en-NZ" sz="5600" i="1" dirty="0"/>
              <a:t>Technical Category </a:t>
            </a:r>
            <a:r>
              <a:rPr lang="en-NZ" sz="5600" dirty="0"/>
              <a:t>the </a:t>
            </a:r>
            <a:r>
              <a:rPr lang="en-NZ" sz="5600" i="1" u="sng" dirty="0"/>
              <a:t>geotechnical assessment must be undertaken by a geotechnical professional. </a:t>
            </a:r>
            <a:r>
              <a:rPr lang="en-NZ" sz="5600" dirty="0"/>
              <a:t>Such an assessment </a:t>
            </a:r>
            <a:r>
              <a:rPr lang="en-NZ" sz="5600" i="1" u="sng" dirty="0"/>
              <a:t>must include subsurface investigations to determine the liquefaction hazard </a:t>
            </a:r>
            <a:r>
              <a:rPr lang="en-NZ" sz="5600" dirty="0"/>
              <a:t>(if any) at a site so that appropriate foundations can be designed and built or land use planning decisions can be made to not urbanise this land.</a:t>
            </a:r>
          </a:p>
          <a:p>
            <a:pPr marL="284400" indent="-284400">
              <a:lnSpc>
                <a:spcPct val="120000"/>
              </a:lnSpc>
              <a:spcBef>
                <a:spcPts val="0"/>
              </a:spcBef>
              <a:buNone/>
            </a:pPr>
            <a:endParaRPr lang="en-NZ" sz="5600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124744"/>
            <a:ext cx="3672408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400" b="1" u="sng" dirty="0"/>
              <a:t>Damaging Liquefaction Unlikely</a:t>
            </a:r>
            <a:r>
              <a:rPr lang="en-NZ" sz="1400" b="1" u="sng" dirty="0" smtClean="0"/>
              <a:t>: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NZ" sz="1400" dirty="0"/>
              <a:t>F</a:t>
            </a:r>
            <a:r>
              <a:rPr lang="en-NZ" sz="1400" dirty="0" smtClean="0"/>
              <a:t>uture </a:t>
            </a:r>
            <a:r>
              <a:rPr lang="en-NZ" sz="1400" dirty="0"/>
              <a:t>design-level earthquakes are unlikely to cause land damage from liquefaction </a:t>
            </a:r>
            <a:endParaRPr lang="en-NZ" sz="1400" dirty="0" smtClean="0"/>
          </a:p>
          <a:p>
            <a:pPr lvl="0"/>
            <a:endParaRPr lang="en-NZ" sz="14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NZ" sz="1400" dirty="0"/>
              <a:t>Other </a:t>
            </a:r>
            <a:r>
              <a:rPr lang="en-NZ" sz="1400" i="1" dirty="0" err="1"/>
              <a:t>geohazards</a:t>
            </a:r>
            <a:r>
              <a:rPr lang="en-NZ" sz="1400" dirty="0"/>
              <a:t> are likely to be more dominant, if present at </a:t>
            </a:r>
            <a:r>
              <a:rPr lang="en-NZ" sz="1400" dirty="0" smtClean="0"/>
              <a:t>all</a:t>
            </a:r>
          </a:p>
          <a:p>
            <a:pPr lvl="0"/>
            <a:endParaRPr lang="en-NZ" sz="14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NZ" sz="1400" dirty="0" smtClean="0"/>
              <a:t>Likely </a:t>
            </a:r>
            <a:r>
              <a:rPr lang="en-NZ" sz="1400" dirty="0"/>
              <a:t>qualify as TC1 </a:t>
            </a:r>
            <a:r>
              <a:rPr lang="en-NZ" sz="1400" dirty="0" smtClean="0"/>
              <a:t>. For </a:t>
            </a:r>
            <a:r>
              <a:rPr lang="en-NZ" sz="1400" dirty="0"/>
              <a:t>consenting purposes, </a:t>
            </a:r>
            <a:r>
              <a:rPr lang="en-NZ" sz="1400" dirty="0" smtClean="0"/>
              <a:t>similar </a:t>
            </a:r>
            <a:r>
              <a:rPr lang="en-NZ" sz="1400" dirty="0"/>
              <a:t>process to </a:t>
            </a:r>
            <a:r>
              <a:rPr lang="en-NZ" sz="1400" dirty="0" smtClean="0"/>
              <a:t>TC1 areas appropriate.</a:t>
            </a:r>
          </a:p>
          <a:p>
            <a:pPr lvl="0"/>
            <a:endParaRPr lang="en-NZ" sz="14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NZ" sz="1400" i="1" u="sng" dirty="0"/>
              <a:t>Normal geotechnical assessment</a:t>
            </a:r>
            <a:r>
              <a:rPr lang="en-NZ" sz="1400" dirty="0"/>
              <a:t> practises apply. For residential development the ground investigation provisions of </a:t>
            </a:r>
            <a:r>
              <a:rPr lang="en-NZ" sz="1400" i="1" u="sng" dirty="0"/>
              <a:t>NZS 3604 with DBH amendment</a:t>
            </a:r>
            <a:r>
              <a:rPr lang="en-NZ" sz="1400" dirty="0"/>
              <a:t>s apply</a:t>
            </a:r>
            <a:r>
              <a:rPr lang="en-NZ" sz="1400" dirty="0" smtClean="0"/>
              <a:t>.</a:t>
            </a:r>
          </a:p>
          <a:p>
            <a:pPr lvl="0"/>
            <a:endParaRPr lang="en-NZ" sz="14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NZ" sz="1400" dirty="0"/>
              <a:t>Standard foundation investigations (i.e. as specified in </a:t>
            </a:r>
            <a:r>
              <a:rPr lang="en-NZ" sz="1400" i="1" u="sng" dirty="0"/>
              <a:t>NZS 3604)</a:t>
            </a:r>
            <a:r>
              <a:rPr lang="en-NZ" sz="1400" dirty="0"/>
              <a:t> will normally be adequate for residential construction</a:t>
            </a:r>
            <a:r>
              <a:rPr lang="en-NZ" sz="1400" dirty="0" smtClean="0"/>
              <a:t>.</a:t>
            </a:r>
          </a:p>
          <a:p>
            <a:pPr lvl="0"/>
            <a:endParaRPr lang="en-NZ" sz="1400" dirty="0"/>
          </a:p>
          <a:p>
            <a:r>
              <a:rPr lang="en-NZ" sz="1400" dirty="0"/>
              <a:t>This wording is in keeping with the DBH/CERA wording for Technical Category 1 land.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6904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2800" b="1" u="sng" dirty="0" smtClean="0"/>
              <a:t>Damaging Liquefaction Unlikely: (Grey)</a:t>
            </a:r>
            <a:endParaRPr lang="en-NZ" sz="2800" b="1" u="sng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NZ" dirty="0" smtClean="0"/>
              <a:t>Business as usual </a:t>
            </a:r>
          </a:p>
          <a:p>
            <a:endParaRPr lang="en-NZ" dirty="0" smtClean="0"/>
          </a:p>
          <a:p>
            <a:pPr marL="285750" lvl="0" indent="-285750"/>
            <a:r>
              <a:rPr lang="en-NZ" dirty="0" smtClean="0"/>
              <a:t>Investigations focus on other </a:t>
            </a:r>
            <a:r>
              <a:rPr lang="en-NZ" dirty="0" err="1" smtClean="0"/>
              <a:t>geohazards</a:t>
            </a:r>
            <a:endParaRPr lang="en-NZ" dirty="0" smtClean="0"/>
          </a:p>
          <a:p>
            <a:pPr lvl="0"/>
            <a:endParaRPr lang="en-NZ" dirty="0" smtClean="0"/>
          </a:p>
          <a:p>
            <a:pPr marL="285750" lvl="0" indent="-285750"/>
            <a:r>
              <a:rPr lang="en-NZ" dirty="0" smtClean="0"/>
              <a:t>For residential development standard foundation investigations (i.e. as specified in </a:t>
            </a:r>
            <a:r>
              <a:rPr lang="en-NZ" i="1" u="sng" dirty="0" smtClean="0"/>
              <a:t>NZS 3604 ) </a:t>
            </a:r>
            <a:r>
              <a:rPr lang="en-NZ" dirty="0" smtClean="0"/>
              <a:t>will normally be adequate.</a:t>
            </a:r>
          </a:p>
          <a:p>
            <a:pPr marL="0" lvl="0" indent="0">
              <a:buNone/>
            </a:pPr>
            <a:endParaRPr lang="en-NZ" dirty="0" smtClean="0"/>
          </a:p>
          <a:p>
            <a:r>
              <a:rPr lang="en-NZ" dirty="0" smtClean="0"/>
              <a:t>But don’t dismiss liquefaction without considering it!</a:t>
            </a:r>
            <a:endParaRPr lang="en-NZ" dirty="0" smtClean="0"/>
          </a:p>
          <a:p>
            <a:pPr lvl="0"/>
            <a:endParaRPr lang="en-NZ" dirty="0" smtClean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4677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3100" b="1" u="sng" dirty="0" smtClean="0"/>
              <a:t>Liquefaction Assessment Needed:</a:t>
            </a:r>
            <a:r>
              <a:rPr lang="en-NZ" b="1" u="sng" dirty="0" smtClean="0"/>
              <a:t/>
            </a:r>
            <a:br>
              <a:rPr lang="en-NZ" b="1" u="sng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70000" lnSpcReduction="20000"/>
          </a:bodyPr>
          <a:lstStyle/>
          <a:p>
            <a:pPr marL="284400" lvl="0" indent="-284400">
              <a:lnSpc>
                <a:spcPct val="120000"/>
              </a:lnSpc>
              <a:spcBef>
                <a:spcPts val="0"/>
              </a:spcBef>
            </a:pPr>
            <a:r>
              <a:rPr lang="en-NZ" dirty="0" smtClean="0"/>
              <a:t>Very variable liquefaction susceptibility- negligible to severe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endParaRPr lang="en-NZ" dirty="0" smtClean="0"/>
          </a:p>
          <a:p>
            <a:pPr marL="284400" lvl="0" indent="-284400">
              <a:lnSpc>
                <a:spcPct val="120000"/>
              </a:lnSpc>
              <a:spcBef>
                <a:spcPts val="0"/>
              </a:spcBef>
            </a:pPr>
            <a:r>
              <a:rPr lang="en-NZ" dirty="0" smtClean="0"/>
              <a:t>geotechnical assessment must include specific identification and evaluation of liquefaction hazard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endParaRPr lang="en-NZ" i="1" u="sng" dirty="0" smtClean="0"/>
          </a:p>
          <a:p>
            <a:pPr marL="284400" lvl="0" indent="-284400">
              <a:lnSpc>
                <a:spcPct val="120000"/>
              </a:lnSpc>
              <a:spcBef>
                <a:spcPts val="0"/>
              </a:spcBef>
            </a:pPr>
            <a:r>
              <a:rPr lang="en-NZ" dirty="0" smtClean="0"/>
              <a:t>Follow the DBH/MBIE Guidelines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endParaRPr lang="en-NZ" dirty="0" smtClean="0"/>
          </a:p>
          <a:p>
            <a:pPr marL="284400" lvl="0" indent="-284400">
              <a:lnSpc>
                <a:spcPct val="120000"/>
              </a:lnSpc>
              <a:spcBef>
                <a:spcPts val="0"/>
              </a:spcBef>
            </a:pPr>
            <a:r>
              <a:rPr lang="en-NZ" dirty="0" smtClean="0"/>
              <a:t>If the site of interest is not assigned a </a:t>
            </a:r>
            <a:r>
              <a:rPr lang="en-NZ" i="1" dirty="0" smtClean="0"/>
              <a:t>Technical Category </a:t>
            </a:r>
            <a:r>
              <a:rPr lang="en-NZ" dirty="0" smtClean="0"/>
              <a:t>the geotechnical assessment must:</a:t>
            </a:r>
          </a:p>
          <a:p>
            <a:pPr lvl="2">
              <a:lnSpc>
                <a:spcPct val="120000"/>
              </a:lnSpc>
              <a:spcBef>
                <a:spcPts val="0"/>
              </a:spcBef>
              <a:buFont typeface="Courier New" pitchFamily="49" charset="0"/>
              <a:buChar char="o"/>
            </a:pPr>
            <a:r>
              <a:rPr lang="en-NZ" sz="2900" dirty="0" smtClean="0"/>
              <a:t>be undertaken by a geotechnical professional. </a:t>
            </a:r>
          </a:p>
          <a:p>
            <a:pPr lvl="2">
              <a:lnSpc>
                <a:spcPct val="120000"/>
              </a:lnSpc>
              <a:spcBef>
                <a:spcPts val="0"/>
              </a:spcBef>
              <a:buFont typeface="Courier New" pitchFamily="49" charset="0"/>
              <a:buChar char="o"/>
            </a:pPr>
            <a:r>
              <a:rPr lang="en-NZ" sz="2900" dirty="0" smtClean="0"/>
              <a:t>must include subsurface investigations to determine the liquefaction </a:t>
            </a:r>
            <a:r>
              <a:rPr lang="en-NZ" sz="2900" i="1" dirty="0" smtClean="0"/>
              <a:t>hazard</a:t>
            </a:r>
          </a:p>
          <a:p>
            <a:pPr marL="284400" lvl="0" indent="-284400">
              <a:lnSpc>
                <a:spcPct val="120000"/>
              </a:lnSpc>
              <a:spcBef>
                <a:spcPts val="0"/>
              </a:spcBef>
            </a:pPr>
            <a:endParaRPr lang="en-NZ" dirty="0" smtClean="0"/>
          </a:p>
          <a:p>
            <a:pPr marL="284400" lvl="0" indent="-284400">
              <a:lnSpc>
                <a:spcPct val="120000"/>
              </a:lnSpc>
              <a:spcBef>
                <a:spcPts val="0"/>
              </a:spcBef>
            </a:pPr>
            <a:r>
              <a:rPr lang="en-NZ" dirty="0" smtClean="0"/>
              <a:t>Don’t forget other </a:t>
            </a:r>
            <a:r>
              <a:rPr lang="en-NZ" dirty="0" err="1" smtClean="0"/>
              <a:t>geohazards</a:t>
            </a:r>
            <a:r>
              <a:rPr lang="en-NZ" dirty="0" smtClean="0"/>
              <a:t>!</a:t>
            </a:r>
            <a:endParaRPr lang="en-NZ" dirty="0" smtClean="0"/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endParaRPr lang="en-NZ" i="1" u="sng" dirty="0" smtClean="0"/>
          </a:p>
          <a:p>
            <a:pPr marL="914400" lvl="2" indent="0">
              <a:lnSpc>
                <a:spcPct val="120000"/>
              </a:lnSpc>
              <a:spcBef>
                <a:spcPts val="0"/>
              </a:spcBef>
              <a:buNone/>
            </a:pPr>
            <a:endParaRPr lang="en-NZ" dirty="0" smtClean="0"/>
          </a:p>
        </p:txBody>
      </p:sp>
    </p:spTree>
    <p:extLst>
      <p:ext uri="{BB962C8B-B14F-4D97-AF65-F5344CB8AC3E}">
        <p14:creationId xmlns:p14="http://schemas.microsoft.com/office/powerpoint/2010/main" val="335018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567</Words>
  <Application>Microsoft Office PowerPoint</Application>
  <PresentationFormat>On-screen Show (4:3)</PresentationFormat>
  <Paragraphs>91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Review of liquefaction hazard information in eastern Canterbury, including Christchurch City and parts of Selwyn, Waimakariri and Hurunui Districts H. L. Brackley (compiler)</vt:lpstr>
      <vt:lpstr>Authors</vt:lpstr>
      <vt:lpstr>Map of project area (outlined in red)</vt:lpstr>
      <vt:lpstr>Methodology</vt:lpstr>
      <vt:lpstr>Liquefaction assessment area map </vt:lpstr>
      <vt:lpstr>Liquefaction assessment areas</vt:lpstr>
      <vt:lpstr>What the areas mean </vt:lpstr>
      <vt:lpstr>Damaging Liquefaction Unlikely: (Grey)</vt:lpstr>
      <vt:lpstr>Liquefaction Assessment Needed: </vt:lpstr>
    </vt:vector>
  </TitlesOfParts>
  <Company>Environment Canterbury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liquefaction hazard information in eastern Canterbury, including Christchurch City and parts of Selwyn, Waimakariri and Hurunui Districts H. L. Brackley (compiler)</dc:title>
  <dc:creator>Marion Irwin</dc:creator>
  <cp:lastModifiedBy>Marion Irwin</cp:lastModifiedBy>
  <cp:revision>3</cp:revision>
  <dcterms:created xsi:type="dcterms:W3CDTF">2013-01-29T18:23:09Z</dcterms:created>
  <dcterms:modified xsi:type="dcterms:W3CDTF">2013-01-29T20:14:48Z</dcterms:modified>
</cp:coreProperties>
</file>